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92" r:id="rId4"/>
    <p:sldId id="280" r:id="rId5"/>
    <p:sldId id="274" r:id="rId6"/>
    <p:sldId id="305" r:id="rId7"/>
    <p:sldId id="281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ítko" initials="L" lastIdx="1" clrIdx="0">
    <p:extLst>
      <p:ext uri="{19B8F6BF-5375-455C-9EA6-DF929625EA0E}">
        <p15:presenceInfo xmlns:p15="http://schemas.microsoft.com/office/powerpoint/2012/main" userId="Lenítk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FFFFCC"/>
    <a:srgbClr val="00CCFF"/>
    <a:srgbClr val="FFCC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600" autoAdjust="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charset="0"/>
              </a:defRPr>
            </a:lvl1pPr>
          </a:lstStyle>
          <a:p>
            <a:endParaRPr lang="cs-CZ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charset="0"/>
              </a:defRPr>
            </a:lvl1pPr>
          </a:lstStyle>
          <a:p>
            <a:endParaRPr lang="cs-CZ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charset="0"/>
              </a:defRPr>
            </a:lvl1pPr>
          </a:lstStyle>
          <a:p>
            <a:endParaRPr lang="cs-CZ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charset="0"/>
              </a:defRPr>
            </a:lvl1pPr>
          </a:lstStyle>
          <a:p>
            <a:fld id="{5FB73026-34CA-4238-9DD5-797337421EAB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6515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charset="0"/>
              </a:defRPr>
            </a:lvl1pPr>
          </a:lstStyle>
          <a:p>
            <a:r>
              <a:rPr lang="cs-CZ"/>
              <a:t>*</a:t>
            </a:r>
            <a:endParaRPr lang="cs-CZ" sz="12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charset="0"/>
              </a:defRPr>
            </a:lvl1pPr>
          </a:lstStyle>
          <a:p>
            <a:r>
              <a:rPr lang="cs-CZ"/>
              <a:t>16. 7. 1996</a:t>
            </a:r>
            <a:endParaRPr lang="cs-CZ" sz="120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675" tIns="46840" rIns="93675" bIns="46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charset="0"/>
              </a:defRPr>
            </a:lvl1pPr>
          </a:lstStyle>
          <a:p>
            <a:r>
              <a:rPr lang="cs-CZ"/>
              <a:t>*</a:t>
            </a:r>
            <a:endParaRPr lang="cs-CZ" sz="120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charset="0"/>
              </a:defRPr>
            </a:lvl1pPr>
          </a:lstStyle>
          <a:p>
            <a:r>
              <a:rPr lang="cs-CZ"/>
              <a:t>##</a:t>
            </a:r>
            <a:endParaRPr lang="cs-CZ" sz="1200"/>
          </a:p>
        </p:txBody>
      </p:sp>
    </p:spTree>
    <p:extLst>
      <p:ext uri="{BB962C8B-B14F-4D97-AF65-F5344CB8AC3E}">
        <p14:creationId xmlns:p14="http://schemas.microsoft.com/office/powerpoint/2010/main" val="156843177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cs-CZ"/>
              <a:t>*</a:t>
            </a:r>
            <a:endParaRPr lang="cs-CZ" sz="1200" i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cs-CZ"/>
              <a:t>16. 7. 1996</a:t>
            </a:r>
            <a:endParaRPr lang="cs-CZ" sz="1200" i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cs-CZ"/>
              <a:t>*</a:t>
            </a:r>
            <a:endParaRPr lang="cs-CZ" sz="1200" i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cs-CZ"/>
              <a:t>##</a:t>
            </a:r>
            <a:endParaRPr lang="cs-CZ" sz="1200" i="0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584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3584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3584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grpSp>
          <p:nvGrpSpPr>
            <p:cNvPr id="3584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3584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cs-CZ"/>
              </a:p>
            </p:txBody>
          </p:sp>
          <p:sp>
            <p:nvSpPr>
              <p:cNvPr id="3584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cs-CZ"/>
              </a:p>
            </p:txBody>
          </p:sp>
        </p:grpSp>
        <p:sp>
          <p:nvSpPr>
            <p:cNvPr id="3584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585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3585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cs-CZ"/>
            </a:p>
          </p:txBody>
        </p:sp>
      </p:grpSp>
      <p:sp>
        <p:nvSpPr>
          <p:cNvPr id="3585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585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3585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cs-CZ"/>
          </a:p>
        </p:txBody>
      </p:sp>
      <p:sp>
        <p:nvSpPr>
          <p:cNvPr id="3585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cs-CZ"/>
          </a:p>
        </p:txBody>
      </p:sp>
      <p:sp>
        <p:nvSpPr>
          <p:cNvPr id="3585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2D10FC6-B2FC-4C06-AF18-DF813A0FF84A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48B3A5-5604-40F4-B019-3E1DDDBD804A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E7965D-58FA-4F9B-9036-7EC00D504865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1697B-781B-4636-9FD1-01290AAA3445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829CD-FEA8-4C71-BB56-CA580011B6D7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C92D9-00AD-4312-8C8A-83136F98F797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1AA019-6048-4212-B016-0D1A9C53283C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63658E-E55A-4752-8418-0FF5271537E8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C1ADB-E2B0-4FC6-BF99-7D7298D5954B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442101-2747-4B4E-9F18-41C1BED2457E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A06C4B-1F55-4A3E-9895-3EDC1A44BFE4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cs-CZ" sz="2400">
              <a:latin typeface="Tahoma" charset="0"/>
            </a:endParaRP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cs-CZ" sz="2400">
              <a:latin typeface="Tahoma" charset="0"/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cs-CZ" sz="2400">
              <a:latin typeface="Tahoma" charset="0"/>
            </a:endParaRP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cs-CZ" sz="2400">
              <a:latin typeface="Tahoma" charset="0"/>
            </a:endParaRP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cs-CZ" sz="2400">
              <a:latin typeface="Tahoma" charset="0"/>
            </a:endParaRP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cs-CZ" sz="2400">
              <a:latin typeface="Tahoma" charset="0"/>
            </a:endParaRP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cs-CZ" sz="2400">
              <a:latin typeface="Tahoma" charset="0"/>
            </a:endParaRPr>
          </a:p>
        </p:txBody>
      </p:sp>
      <p:sp>
        <p:nvSpPr>
          <p:cNvPr id="348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48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482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3482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3482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fld id="{0CA93D01-1C90-4833-A918-A869E9F8D2B0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spd="med">
    <p:wipe dir="d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13" Type="http://schemas.openxmlformats.org/officeDocument/2006/relationships/image" Target="../media/image63.png"/><Relationship Id="rId3" Type="http://schemas.openxmlformats.org/officeDocument/2006/relationships/image" Target="../media/image53.png"/><Relationship Id="rId7" Type="http://schemas.openxmlformats.org/officeDocument/2006/relationships/image" Target="../media/image57.png"/><Relationship Id="rId12" Type="http://schemas.openxmlformats.org/officeDocument/2006/relationships/image" Target="../media/image62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11" Type="http://schemas.openxmlformats.org/officeDocument/2006/relationships/image" Target="../media/image61.png"/><Relationship Id="rId5" Type="http://schemas.openxmlformats.org/officeDocument/2006/relationships/image" Target="../media/image55.png"/><Relationship Id="rId15" Type="http://schemas.openxmlformats.org/officeDocument/2006/relationships/image" Target="../media/image65.png"/><Relationship Id="rId10" Type="http://schemas.openxmlformats.org/officeDocument/2006/relationships/image" Target="../media/image60.png"/><Relationship Id="rId4" Type="http://schemas.openxmlformats.org/officeDocument/2006/relationships/image" Target="../media/image54.png"/><Relationship Id="rId9" Type="http://schemas.openxmlformats.org/officeDocument/2006/relationships/image" Target="../media/image59.png"/><Relationship Id="rId14" Type="http://schemas.openxmlformats.org/officeDocument/2006/relationships/image" Target="../media/image6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13" Type="http://schemas.openxmlformats.org/officeDocument/2006/relationships/image" Target="../media/image77.png"/><Relationship Id="rId3" Type="http://schemas.openxmlformats.org/officeDocument/2006/relationships/image" Target="../media/image67.png"/><Relationship Id="rId7" Type="http://schemas.openxmlformats.org/officeDocument/2006/relationships/image" Target="../media/image71.png"/><Relationship Id="rId12" Type="http://schemas.openxmlformats.org/officeDocument/2006/relationships/image" Target="../media/image76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png"/><Relationship Id="rId11" Type="http://schemas.openxmlformats.org/officeDocument/2006/relationships/image" Target="../media/image75.png"/><Relationship Id="rId5" Type="http://schemas.openxmlformats.org/officeDocument/2006/relationships/image" Target="../media/image69.png"/><Relationship Id="rId15" Type="http://schemas.openxmlformats.org/officeDocument/2006/relationships/image" Target="../media/image79.png"/><Relationship Id="rId10" Type="http://schemas.openxmlformats.org/officeDocument/2006/relationships/image" Target="../media/image74.png"/><Relationship Id="rId4" Type="http://schemas.openxmlformats.org/officeDocument/2006/relationships/image" Target="../media/image68.png"/><Relationship Id="rId9" Type="http://schemas.openxmlformats.org/officeDocument/2006/relationships/image" Target="../media/image73.png"/><Relationship Id="rId14" Type="http://schemas.openxmlformats.org/officeDocument/2006/relationships/image" Target="../media/image78.png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5.png"/><Relationship Id="rId3" Type="http://schemas.openxmlformats.org/officeDocument/2006/relationships/package" Target="../embeddings/Microsoft_Excel_Worksheet.xlsx"/><Relationship Id="rId7" Type="http://schemas.openxmlformats.org/officeDocument/2006/relationships/image" Target="../media/image83.png"/><Relationship Id="rId12" Type="http://schemas.openxmlformats.org/officeDocument/2006/relationships/image" Target="../media/image8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2.png"/><Relationship Id="rId11" Type="http://schemas.openxmlformats.org/officeDocument/2006/relationships/image" Target="../media/image94.png"/><Relationship Id="rId5" Type="http://schemas.openxmlformats.org/officeDocument/2006/relationships/image" Target="../media/image81.png"/><Relationship Id="rId10" Type="http://schemas.openxmlformats.org/officeDocument/2006/relationships/image" Target="../media/image93.png"/><Relationship Id="rId4" Type="http://schemas.openxmlformats.org/officeDocument/2006/relationships/image" Target="../media/image52.emf"/><Relationship Id="rId14" Type="http://schemas.openxmlformats.org/officeDocument/2006/relationships/image" Target="../media/image8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8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6.png"/><Relationship Id="rId5" Type="http://schemas.openxmlformats.org/officeDocument/2006/relationships/image" Target="../media/image89.png"/><Relationship Id="rId4" Type="http://schemas.openxmlformats.org/officeDocument/2006/relationships/image" Target="../media/image8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8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2.png"/><Relationship Id="rId5" Type="http://schemas.openxmlformats.org/officeDocument/2006/relationships/image" Target="../media/image90.png"/><Relationship Id="rId4" Type="http://schemas.openxmlformats.org/officeDocument/2006/relationships/image" Target="../media/image9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png"/><Relationship Id="rId13" Type="http://schemas.openxmlformats.org/officeDocument/2006/relationships/image" Target="../media/image102.png"/><Relationship Id="rId18" Type="http://schemas.openxmlformats.org/officeDocument/2006/relationships/image" Target="../media/image107.png"/><Relationship Id="rId26" Type="http://schemas.openxmlformats.org/officeDocument/2006/relationships/image" Target="../media/image115.png"/><Relationship Id="rId3" Type="http://schemas.openxmlformats.org/officeDocument/2006/relationships/package" Target="../embeddings/Microsoft_Excel_Worksheet1.xlsx"/><Relationship Id="rId21" Type="http://schemas.openxmlformats.org/officeDocument/2006/relationships/image" Target="../media/image110.png"/><Relationship Id="rId7" Type="http://schemas.openxmlformats.org/officeDocument/2006/relationships/image" Target="../media/image96.png"/><Relationship Id="rId12" Type="http://schemas.openxmlformats.org/officeDocument/2006/relationships/image" Target="../media/image101.png"/><Relationship Id="rId17" Type="http://schemas.openxmlformats.org/officeDocument/2006/relationships/image" Target="../media/image106.png"/><Relationship Id="rId25" Type="http://schemas.openxmlformats.org/officeDocument/2006/relationships/image" Target="../media/image11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5.png"/><Relationship Id="rId20" Type="http://schemas.openxmlformats.org/officeDocument/2006/relationships/image" Target="../media/image109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94.png"/><Relationship Id="rId11" Type="http://schemas.openxmlformats.org/officeDocument/2006/relationships/image" Target="../media/image100.png"/><Relationship Id="rId24" Type="http://schemas.openxmlformats.org/officeDocument/2006/relationships/image" Target="../media/image113.png"/><Relationship Id="rId5" Type="http://schemas.openxmlformats.org/officeDocument/2006/relationships/image" Target="../media/image93.png"/><Relationship Id="rId15" Type="http://schemas.openxmlformats.org/officeDocument/2006/relationships/image" Target="../media/image104.png"/><Relationship Id="rId23" Type="http://schemas.openxmlformats.org/officeDocument/2006/relationships/image" Target="../media/image112.png"/><Relationship Id="rId10" Type="http://schemas.openxmlformats.org/officeDocument/2006/relationships/image" Target="../media/image99.png"/><Relationship Id="rId19" Type="http://schemas.openxmlformats.org/officeDocument/2006/relationships/image" Target="../media/image108.png"/><Relationship Id="rId4" Type="http://schemas.openxmlformats.org/officeDocument/2006/relationships/image" Target="../media/image52.emf"/><Relationship Id="rId9" Type="http://schemas.openxmlformats.org/officeDocument/2006/relationships/image" Target="../media/image98.png"/><Relationship Id="rId14" Type="http://schemas.openxmlformats.org/officeDocument/2006/relationships/image" Target="../media/image103.png"/><Relationship Id="rId22" Type="http://schemas.openxmlformats.org/officeDocument/2006/relationships/image" Target="../media/image1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png"/><Relationship Id="rId13" Type="http://schemas.openxmlformats.org/officeDocument/2006/relationships/image" Target="../media/image127.png"/><Relationship Id="rId18" Type="http://schemas.openxmlformats.org/officeDocument/2006/relationships/image" Target="../media/image132.png"/><Relationship Id="rId3" Type="http://schemas.openxmlformats.org/officeDocument/2006/relationships/image" Target="../media/image117.png"/><Relationship Id="rId21" Type="http://schemas.openxmlformats.org/officeDocument/2006/relationships/image" Target="../media/image135.png"/><Relationship Id="rId7" Type="http://schemas.openxmlformats.org/officeDocument/2006/relationships/image" Target="../media/image121.png"/><Relationship Id="rId12" Type="http://schemas.openxmlformats.org/officeDocument/2006/relationships/image" Target="../media/image126.png"/><Relationship Id="rId17" Type="http://schemas.openxmlformats.org/officeDocument/2006/relationships/image" Target="../media/image131.png"/><Relationship Id="rId25" Type="http://schemas.openxmlformats.org/officeDocument/2006/relationships/image" Target="../media/image139.png"/><Relationship Id="rId2" Type="http://schemas.openxmlformats.org/officeDocument/2006/relationships/image" Target="../media/image116.png"/><Relationship Id="rId16" Type="http://schemas.openxmlformats.org/officeDocument/2006/relationships/image" Target="../media/image130.png"/><Relationship Id="rId20" Type="http://schemas.openxmlformats.org/officeDocument/2006/relationships/image" Target="../media/image1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0.png"/><Relationship Id="rId11" Type="http://schemas.openxmlformats.org/officeDocument/2006/relationships/image" Target="../media/image125.png"/><Relationship Id="rId24" Type="http://schemas.openxmlformats.org/officeDocument/2006/relationships/image" Target="../media/image138.png"/><Relationship Id="rId5" Type="http://schemas.openxmlformats.org/officeDocument/2006/relationships/image" Target="../media/image119.png"/><Relationship Id="rId15" Type="http://schemas.openxmlformats.org/officeDocument/2006/relationships/image" Target="../media/image129.png"/><Relationship Id="rId23" Type="http://schemas.openxmlformats.org/officeDocument/2006/relationships/image" Target="../media/image137.png"/><Relationship Id="rId10" Type="http://schemas.openxmlformats.org/officeDocument/2006/relationships/image" Target="../media/image124.png"/><Relationship Id="rId19" Type="http://schemas.openxmlformats.org/officeDocument/2006/relationships/image" Target="../media/image133.png"/><Relationship Id="rId4" Type="http://schemas.openxmlformats.org/officeDocument/2006/relationships/image" Target="../media/image118.png"/><Relationship Id="rId9" Type="http://schemas.openxmlformats.org/officeDocument/2006/relationships/image" Target="../media/image123.png"/><Relationship Id="rId14" Type="http://schemas.openxmlformats.org/officeDocument/2006/relationships/image" Target="../media/image128.png"/><Relationship Id="rId22" Type="http://schemas.openxmlformats.org/officeDocument/2006/relationships/image" Target="../media/image13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13" Type="http://schemas.openxmlformats.org/officeDocument/2006/relationships/image" Target="../media/image44.png"/><Relationship Id="rId3" Type="http://schemas.openxmlformats.org/officeDocument/2006/relationships/image" Target="../media/image34.png"/><Relationship Id="rId7" Type="http://schemas.openxmlformats.org/officeDocument/2006/relationships/image" Target="../media/image38.png"/><Relationship Id="rId12" Type="http://schemas.openxmlformats.org/officeDocument/2006/relationships/image" Target="../media/image43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11" Type="http://schemas.openxmlformats.org/officeDocument/2006/relationships/image" Target="../media/image42.png"/><Relationship Id="rId5" Type="http://schemas.openxmlformats.org/officeDocument/2006/relationships/image" Target="../media/image36.png"/><Relationship Id="rId10" Type="http://schemas.openxmlformats.org/officeDocument/2006/relationships/image" Target="../media/image41.png"/><Relationship Id="rId4" Type="http://schemas.openxmlformats.org/officeDocument/2006/relationships/image" Target="../media/image35.png"/><Relationship Id="rId9" Type="http://schemas.openxmlformats.org/officeDocument/2006/relationships/image" Target="../media/image4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/>
              <a:t>Druhá odmocnina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Matematika </a:t>
            </a:r>
            <a:r>
              <a:rPr lang="cs-CZ"/>
              <a:t>– 7. </a:t>
            </a:r>
            <a:r>
              <a:rPr lang="cs-CZ" dirty="0"/>
              <a:t>ročník</a:t>
            </a: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utoUpdateAnimBg="0"/>
      <p:bldP spid="4101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cs-CZ" dirty="0"/>
              <a:t>Druhá odmocnina</a:t>
            </a:r>
            <a:endParaRPr lang="cs-CZ" sz="32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0000" y="1980000"/>
            <a:ext cx="5544616" cy="504056"/>
          </a:xfrm>
          <a:noFill/>
          <a:ln/>
        </p:spPr>
        <p:txBody>
          <a:bodyPr lIns="182562" tIns="46037" rIns="182562" bIns="46037"/>
          <a:lstStyle/>
          <a:p>
            <a:pPr marL="0" indent="0">
              <a:buNone/>
            </a:pPr>
            <a:r>
              <a:rPr lang="cs-CZ" sz="2800" dirty="0"/>
              <a:t>Určete druhou odmocninu čísel:</a:t>
            </a:r>
            <a:endParaRPr lang="cs-CZ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3"/>
              <p:cNvSpPr txBox="1">
                <a:spLocks noChangeArrowheads="1"/>
              </p:cNvSpPr>
              <p:nvPr/>
            </p:nvSpPr>
            <p:spPr bwMode="auto">
              <a:xfrm>
                <a:off x="540000" y="3420000"/>
                <a:ext cx="2647342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25</m:t>
                          </m:r>
                        </m:e>
                      </m:rad>
                      <m:r>
                        <a:rPr lang="cs-CZ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sz="2800" b="0" i="1" smtClean="0">
                              <a:latin typeface="Cambria Math"/>
                              <a:ea typeface="Cambria Math"/>
                            </a:rPr>
                            <m:t>81</m:t>
                          </m:r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2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0000" y="3420000"/>
                <a:ext cx="2647342" cy="50405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3"/>
              <p:cNvSpPr txBox="1">
                <a:spLocks noChangeArrowheads="1"/>
              </p:cNvSpPr>
              <p:nvPr/>
            </p:nvSpPr>
            <p:spPr bwMode="auto">
              <a:xfrm>
                <a:off x="3888000" y="2556000"/>
                <a:ext cx="936104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0" i="1" u="dbl" smtClean="0">
                          <a:latin typeface="Cambria Math"/>
                        </a:rPr>
                        <m:t>45</m:t>
                      </m:r>
                    </m:oMath>
                  </m:oMathPara>
                </a14:m>
                <a:endParaRPr lang="cs-CZ" sz="2800" b="1" u="dbl" dirty="0"/>
              </a:p>
            </p:txBody>
          </p:sp>
        </mc:Choice>
        <mc:Fallback xmlns="">
          <p:sp>
            <p:nvSpPr>
              <p:cNvPr id="14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88000" y="2556000"/>
                <a:ext cx="936104" cy="50405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3"/>
              <p:cNvSpPr txBox="1">
                <a:spLocks noChangeArrowheads="1"/>
              </p:cNvSpPr>
              <p:nvPr/>
            </p:nvSpPr>
            <p:spPr bwMode="auto">
              <a:xfrm>
                <a:off x="540000" y="2520000"/>
                <a:ext cx="2304000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25</m:t>
                          </m:r>
                          <m:r>
                            <a:rPr lang="cs-CZ" sz="2800" b="0" i="1" smtClean="0">
                              <a:latin typeface="Cambria Math"/>
                              <a:ea typeface="Cambria Math"/>
                            </a:rPr>
                            <m:t>∙81</m:t>
                          </m:r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5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0000" y="2520000"/>
                <a:ext cx="2304000" cy="50405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3"/>
              <p:cNvSpPr txBox="1">
                <a:spLocks noChangeArrowheads="1"/>
              </p:cNvSpPr>
              <p:nvPr/>
            </p:nvSpPr>
            <p:spPr bwMode="auto">
              <a:xfrm>
                <a:off x="2340000" y="2520000"/>
                <a:ext cx="2160240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2 025</m:t>
                          </m:r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6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40000" y="2520000"/>
                <a:ext cx="2160240" cy="50405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3"/>
              <p:cNvSpPr txBox="1">
                <a:spLocks noChangeArrowheads="1"/>
              </p:cNvSpPr>
              <p:nvPr/>
            </p:nvSpPr>
            <p:spPr bwMode="auto">
              <a:xfrm>
                <a:off x="3852000" y="3456000"/>
                <a:ext cx="936104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0" i="1" u="dbl" smtClean="0">
                          <a:latin typeface="Cambria Math"/>
                        </a:rPr>
                        <m:t>45</m:t>
                      </m:r>
                    </m:oMath>
                  </m:oMathPara>
                </a14:m>
                <a:endParaRPr lang="cs-CZ" sz="2800" b="1" u="dbl" dirty="0"/>
              </a:p>
            </p:txBody>
          </p:sp>
        </mc:Choice>
        <mc:Fallback xmlns="">
          <p:sp>
            <p:nvSpPr>
              <p:cNvPr id="1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52000" y="3456000"/>
                <a:ext cx="936104" cy="50405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3"/>
              <p:cNvSpPr txBox="1">
                <a:spLocks noChangeArrowheads="1"/>
              </p:cNvSpPr>
              <p:nvPr/>
            </p:nvSpPr>
            <p:spPr bwMode="auto">
              <a:xfrm>
                <a:off x="2520000" y="3456000"/>
                <a:ext cx="154789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0" i="1" smtClean="0">
                          <a:latin typeface="Cambria Math"/>
                        </a:rPr>
                        <m:t>5 </m:t>
                      </m:r>
                      <m:r>
                        <a:rPr lang="cs-CZ" sz="2800" b="0" i="1" smtClean="0">
                          <a:latin typeface="Cambria Math"/>
                          <a:ea typeface="Cambria Math"/>
                        </a:rPr>
                        <m:t>∙9</m:t>
                      </m:r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25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20000" y="3456000"/>
                <a:ext cx="1547896" cy="50405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ovéPole 3"/>
          <p:cNvSpPr txBox="1"/>
          <p:nvPr/>
        </p:nvSpPr>
        <p:spPr>
          <a:xfrm>
            <a:off x="5040000" y="2520000"/>
            <a:ext cx="4116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Druhá odmocnina součinu </a:t>
            </a:r>
            <a:r>
              <a:rPr lang="cs-CZ" b="1" u="sng" dirty="0">
                <a:solidFill>
                  <a:srgbClr val="FF0000"/>
                </a:solidFill>
              </a:rPr>
              <a:t>se rovná </a:t>
            </a:r>
            <a:r>
              <a:rPr lang="cs-CZ" b="1" dirty="0"/>
              <a:t>součinu druhých odmocnin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ovéPole 30"/>
              <p:cNvSpPr txBox="1"/>
              <p:nvPr/>
            </p:nvSpPr>
            <p:spPr>
              <a:xfrm>
                <a:off x="5400000" y="3600000"/>
                <a:ext cx="2700392" cy="5128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𝒂</m:t>
                          </m:r>
                          <m: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rad>
                      <m:r>
                        <a:rPr lang="cs-CZ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rad>
                      <m:r>
                        <a:rPr lang="cs-CZ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ad>
                        <m:radPr>
                          <m:degHide m:val="on"/>
                          <m:ctrlP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rad>
                    </m:oMath>
                  </m:oMathPara>
                </a14:m>
                <a:endParaRPr lang="cs-CZ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TextovéPol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0000" y="3600000"/>
                <a:ext cx="2700392" cy="51283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3"/>
              <p:cNvSpPr txBox="1">
                <a:spLocks noChangeArrowheads="1"/>
              </p:cNvSpPr>
              <p:nvPr/>
            </p:nvSpPr>
            <p:spPr bwMode="auto">
              <a:xfrm>
                <a:off x="540000" y="4140000"/>
                <a:ext cx="1501634" cy="1152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2800" b="0" i="1" smtClean="0">
                                  <a:latin typeface="Cambria Math"/>
                                </a:rPr>
                                <m:t>9</m:t>
                              </m:r>
                            </m:num>
                            <m:den>
                              <m:r>
                                <a:rPr lang="cs-CZ" sz="2800" b="0" i="1" smtClean="0">
                                  <a:latin typeface="Cambria Math"/>
                                </a:rPr>
                                <m:t>81</m:t>
                              </m:r>
                            </m:den>
                          </m:f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8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0000" y="4140000"/>
                <a:ext cx="1501634" cy="1152128"/>
              </a:xfrm>
              <a:prstGeom prst="rect">
                <a:avLst/>
              </a:prstGeom>
              <a:blipFill rotWithShape="1">
                <a:blip r:embed="rId9"/>
                <a:stretch>
                  <a:fillRect b="-13228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3"/>
              <p:cNvSpPr txBox="1">
                <a:spLocks noChangeArrowheads="1"/>
              </p:cNvSpPr>
              <p:nvPr/>
            </p:nvSpPr>
            <p:spPr bwMode="auto">
              <a:xfrm>
                <a:off x="1656000" y="4140000"/>
                <a:ext cx="1531342" cy="1152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28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cs-CZ" sz="2800" b="0" i="1" smtClean="0">
                                  <a:latin typeface="Cambria Math"/>
                                </a:rPr>
                                <m:t>9</m:t>
                              </m:r>
                            </m:den>
                          </m:f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9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56000" y="4140000"/>
                <a:ext cx="1531342" cy="1152128"/>
              </a:xfrm>
              <a:prstGeom prst="rect">
                <a:avLst/>
              </a:prstGeom>
              <a:blipFill rotWithShape="1">
                <a:blip r:embed="rId10"/>
                <a:stretch>
                  <a:fillRect b="-13228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736000" y="4392000"/>
                <a:ext cx="482824" cy="900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cs-CZ" sz="2800" i="1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6000" y="4392000"/>
                <a:ext cx="482824" cy="90024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3"/>
              <p:cNvSpPr txBox="1">
                <a:spLocks noChangeArrowheads="1"/>
              </p:cNvSpPr>
              <p:nvPr/>
            </p:nvSpPr>
            <p:spPr bwMode="auto">
              <a:xfrm>
                <a:off x="540000" y="5400000"/>
                <a:ext cx="2304000" cy="1152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cs-CZ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cs-CZ" sz="2800" b="0" i="1" smtClean="0">
                                  <a:latin typeface="Cambria Math"/>
                                </a:rPr>
                                <m:t>9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cs-CZ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cs-CZ" sz="2800" b="0" i="1" smtClean="0">
                                  <a:latin typeface="Cambria Math"/>
                                </a:rPr>
                                <m:t>81</m:t>
                              </m:r>
                            </m:e>
                          </m:rad>
                        </m:den>
                      </m:f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24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0000" y="5400000"/>
                <a:ext cx="2304000" cy="1152128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3"/>
              <p:cNvSpPr txBox="1">
                <a:spLocks noChangeArrowheads="1"/>
              </p:cNvSpPr>
              <p:nvPr/>
            </p:nvSpPr>
            <p:spPr bwMode="auto">
              <a:xfrm>
                <a:off x="1692000" y="5508000"/>
                <a:ext cx="1044000" cy="11521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9</m:t>
                          </m:r>
                        </m:den>
                      </m:f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26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92000" y="5508000"/>
                <a:ext cx="1044000" cy="1152128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ovéPole 26"/>
              <p:cNvSpPr txBox="1"/>
              <p:nvPr/>
            </p:nvSpPr>
            <p:spPr>
              <a:xfrm>
                <a:off x="2412000" y="5508000"/>
                <a:ext cx="482824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cs-CZ" sz="28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cs-CZ" sz="2800" i="1" dirty="0"/>
              </a:p>
            </p:txBody>
          </p:sp>
        </mc:Choice>
        <mc:Fallback xmlns="">
          <p:sp>
            <p:nvSpPr>
              <p:cNvPr id="27" name="TextovéPol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2000" y="5508000"/>
                <a:ext cx="482824" cy="90178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ovéPole 27"/>
          <p:cNvSpPr txBox="1"/>
          <p:nvPr/>
        </p:nvSpPr>
        <p:spPr>
          <a:xfrm>
            <a:off x="5040000" y="4528787"/>
            <a:ext cx="4116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Druhá odmocnina podílu </a:t>
            </a:r>
            <a:r>
              <a:rPr lang="cs-CZ" b="1" u="sng" dirty="0">
                <a:solidFill>
                  <a:srgbClr val="FF0000"/>
                </a:solidFill>
              </a:rPr>
              <a:t>se rovná </a:t>
            </a:r>
            <a:r>
              <a:rPr lang="cs-CZ" b="1" dirty="0"/>
              <a:t>podílu druhých odmocnin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ovéPole 28"/>
              <p:cNvSpPr txBox="1"/>
              <p:nvPr/>
            </p:nvSpPr>
            <p:spPr>
              <a:xfrm>
                <a:off x="5400000" y="5580000"/>
                <a:ext cx="1882283" cy="910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num>
                            <m:den>
                              <m:r>
                                <a:rPr lang="cs-CZ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den>
                          </m:f>
                        </m:e>
                      </m:rad>
                      <m:r>
                        <a:rPr lang="cs-CZ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cs-CZ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cs-CZ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𝒂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cs-CZ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cs-CZ" sz="24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cs-CZ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9" name="TextovéPol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0000" y="5580000"/>
                <a:ext cx="1882283" cy="91044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1541072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12" grpId="0" build="p"/>
      <p:bldP spid="14" grpId="0" build="p"/>
      <p:bldP spid="15" grpId="0" build="p"/>
      <p:bldP spid="16" grpId="0" build="p"/>
      <p:bldP spid="17" grpId="0" build="p"/>
      <p:bldP spid="25" grpId="0" build="p"/>
      <p:bldP spid="4" grpId="0"/>
      <p:bldP spid="31" grpId="0"/>
      <p:bldP spid="18" grpId="0" build="p"/>
      <p:bldP spid="19" grpId="0" build="p"/>
      <p:bldP spid="5" grpId="0"/>
      <p:bldP spid="24" grpId="0" build="p"/>
      <p:bldP spid="26" grpId="0" build="p"/>
      <p:bldP spid="27" grpId="0"/>
      <p:bldP spid="28" grpId="0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cs-CZ" dirty="0"/>
              <a:t>Druhá odmocnina</a:t>
            </a:r>
            <a:endParaRPr lang="cs-CZ" sz="32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0000" y="1980000"/>
            <a:ext cx="5544616" cy="504056"/>
          </a:xfrm>
          <a:noFill/>
          <a:ln/>
        </p:spPr>
        <p:txBody>
          <a:bodyPr lIns="182562" tIns="46037" rIns="182562" bIns="46037"/>
          <a:lstStyle/>
          <a:p>
            <a:pPr marL="0" indent="0">
              <a:buNone/>
            </a:pPr>
            <a:r>
              <a:rPr lang="cs-CZ" sz="2800" dirty="0"/>
              <a:t>Určete druhou odmocninu čísel:</a:t>
            </a:r>
            <a:endParaRPr lang="cs-CZ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3"/>
              <p:cNvSpPr txBox="1">
                <a:spLocks noChangeArrowheads="1"/>
              </p:cNvSpPr>
              <p:nvPr/>
            </p:nvSpPr>
            <p:spPr bwMode="auto">
              <a:xfrm>
                <a:off x="360000" y="3420000"/>
                <a:ext cx="248421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36</m:t>
                          </m:r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64</m:t>
                          </m:r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2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0000" y="3420000"/>
                <a:ext cx="2484216" cy="50405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3"/>
              <p:cNvSpPr txBox="1">
                <a:spLocks noChangeArrowheads="1"/>
              </p:cNvSpPr>
              <p:nvPr/>
            </p:nvSpPr>
            <p:spPr bwMode="auto">
              <a:xfrm>
                <a:off x="3672000" y="3420000"/>
                <a:ext cx="936104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0" i="1" u="dbl" smtClean="0">
                          <a:latin typeface="Cambria Math"/>
                        </a:rPr>
                        <m:t>14</m:t>
                      </m:r>
                    </m:oMath>
                  </m:oMathPara>
                </a14:m>
                <a:endParaRPr lang="cs-CZ" sz="2800" b="1" u="dbl" dirty="0"/>
              </a:p>
            </p:txBody>
          </p:sp>
        </mc:Choice>
        <mc:Fallback xmlns="">
          <p:sp>
            <p:nvSpPr>
              <p:cNvPr id="14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72000" y="3420000"/>
                <a:ext cx="936104" cy="50405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3"/>
              <p:cNvSpPr txBox="1">
                <a:spLocks noChangeArrowheads="1"/>
              </p:cNvSpPr>
              <p:nvPr/>
            </p:nvSpPr>
            <p:spPr bwMode="auto">
              <a:xfrm>
                <a:off x="360000" y="2520000"/>
                <a:ext cx="263217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36+64</m:t>
                          </m:r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5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0000" y="2520000"/>
                <a:ext cx="2632176" cy="50405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3"/>
              <p:cNvSpPr txBox="1">
                <a:spLocks noChangeArrowheads="1"/>
              </p:cNvSpPr>
              <p:nvPr/>
            </p:nvSpPr>
            <p:spPr bwMode="auto">
              <a:xfrm>
                <a:off x="2304000" y="2520000"/>
                <a:ext cx="1620092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100</m:t>
                          </m:r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6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04000" y="2520000"/>
                <a:ext cx="1620092" cy="50405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3"/>
              <p:cNvSpPr txBox="1">
                <a:spLocks noChangeArrowheads="1"/>
              </p:cNvSpPr>
              <p:nvPr/>
            </p:nvSpPr>
            <p:spPr bwMode="auto">
              <a:xfrm>
                <a:off x="3204000" y="4536000"/>
                <a:ext cx="936104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0" i="1" u="dbl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cs-CZ" sz="2800" b="1" u="dbl" dirty="0"/>
              </a:p>
            </p:txBody>
          </p:sp>
        </mc:Choice>
        <mc:Fallback xmlns="">
          <p:sp>
            <p:nvSpPr>
              <p:cNvPr id="1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04000" y="4536000"/>
                <a:ext cx="936104" cy="50405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3"/>
              <p:cNvSpPr txBox="1">
                <a:spLocks noChangeArrowheads="1"/>
              </p:cNvSpPr>
              <p:nvPr/>
            </p:nvSpPr>
            <p:spPr bwMode="auto">
              <a:xfrm>
                <a:off x="2448000" y="3456000"/>
                <a:ext cx="1691992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0" i="1" smtClean="0">
                          <a:latin typeface="Cambria Math"/>
                        </a:rPr>
                        <m:t>6+</m:t>
                      </m:r>
                      <m:r>
                        <a:rPr lang="cs-CZ" sz="2800" b="0" i="1" smtClean="0">
                          <a:latin typeface="Cambria Math"/>
                          <a:ea typeface="Cambria Math"/>
                        </a:rPr>
                        <m:t>8</m:t>
                      </m:r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25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48000" y="3456000"/>
                <a:ext cx="1691992" cy="50405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ovéPole 3"/>
          <p:cNvSpPr txBox="1"/>
          <p:nvPr/>
        </p:nvSpPr>
        <p:spPr>
          <a:xfrm>
            <a:off x="4716016" y="2520000"/>
            <a:ext cx="444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Druhá odmocnina součtu </a:t>
            </a:r>
            <a:r>
              <a:rPr lang="cs-CZ" b="1" u="sng" dirty="0">
                <a:solidFill>
                  <a:srgbClr val="FF0000"/>
                </a:solidFill>
              </a:rPr>
              <a:t>se nerovná </a:t>
            </a:r>
            <a:r>
              <a:rPr lang="cs-CZ" b="1" dirty="0"/>
              <a:t>součtu druhých odmocnin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ovéPole 30"/>
              <p:cNvSpPr txBox="1"/>
              <p:nvPr/>
            </p:nvSpPr>
            <p:spPr>
              <a:xfrm>
                <a:off x="5400000" y="3600000"/>
                <a:ext cx="2844408" cy="5128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𝒂</m:t>
                          </m:r>
                          <m: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rad>
                      <m:r>
                        <a:rPr lang="cs-CZ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≠</m:t>
                      </m:r>
                      <m:r>
                        <a:rPr lang="cs-CZ" sz="24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rad>
                      <m:r>
                        <a:rPr lang="cs-CZ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rad>
                    </m:oMath>
                  </m:oMathPara>
                </a14:m>
                <a:endParaRPr lang="cs-CZ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TextovéPol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0000" y="3600000"/>
                <a:ext cx="2844408" cy="51283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ovéPole 27"/>
          <p:cNvSpPr txBox="1"/>
          <p:nvPr/>
        </p:nvSpPr>
        <p:spPr>
          <a:xfrm>
            <a:off x="4716016" y="4528787"/>
            <a:ext cx="444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Druhá odmocnina rozdílu </a:t>
            </a:r>
            <a:r>
              <a:rPr lang="cs-CZ" b="1" u="sng" dirty="0">
                <a:solidFill>
                  <a:srgbClr val="FF0000"/>
                </a:solidFill>
              </a:rPr>
              <a:t>se nerovná </a:t>
            </a:r>
            <a:r>
              <a:rPr lang="cs-CZ" b="1" dirty="0"/>
              <a:t>rozdílu druhých odmocnin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ovéPole 28"/>
              <p:cNvSpPr txBox="1"/>
              <p:nvPr/>
            </p:nvSpPr>
            <p:spPr>
              <a:xfrm>
                <a:off x="5400000" y="5580000"/>
                <a:ext cx="3060432" cy="5128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sz="24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𝒂</m:t>
                          </m:r>
                          <m:r>
                            <a:rPr lang="cs-CZ" sz="2400" b="1" i="1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cs-CZ" sz="24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rad>
                      <m:r>
                        <a:rPr lang="cs-CZ" sz="2400" b="1" i="1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≠</m:t>
                      </m:r>
                      <m:r>
                        <a:rPr lang="cs-CZ" sz="2400" b="1" i="1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  <m:rad>
                        <m:radPr>
                          <m:degHide m:val="on"/>
                          <m:ctrlPr>
                            <a:rPr lang="cs-CZ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400" b="1" i="1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rad>
                      <m:r>
                        <a:rPr lang="cs-CZ" sz="2400" b="1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cs-CZ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sz="2400" b="1" i="1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e>
                      </m:rad>
                    </m:oMath>
                  </m:oMathPara>
                </a14:m>
                <a:endParaRPr lang="cs-CZ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9" name="TextovéPol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0000" y="5580000"/>
                <a:ext cx="3060432" cy="51283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3"/>
              <p:cNvSpPr txBox="1">
                <a:spLocks noChangeArrowheads="1"/>
              </p:cNvSpPr>
              <p:nvPr/>
            </p:nvSpPr>
            <p:spPr bwMode="auto">
              <a:xfrm>
                <a:off x="360000" y="4500000"/>
                <a:ext cx="237645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25−16</m:t>
                          </m:r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20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0000" y="4500000"/>
                <a:ext cx="2376456" cy="50405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3"/>
              <p:cNvSpPr txBox="1">
                <a:spLocks noChangeArrowheads="1"/>
              </p:cNvSpPr>
              <p:nvPr/>
            </p:nvSpPr>
            <p:spPr bwMode="auto">
              <a:xfrm>
                <a:off x="2268000" y="4500000"/>
                <a:ext cx="1260000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9</m:t>
                          </m:r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21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68000" y="4500000"/>
                <a:ext cx="1260000" cy="50405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3"/>
              <p:cNvSpPr txBox="1">
                <a:spLocks noChangeArrowheads="1"/>
              </p:cNvSpPr>
              <p:nvPr/>
            </p:nvSpPr>
            <p:spPr bwMode="auto">
              <a:xfrm>
                <a:off x="360000" y="5400000"/>
                <a:ext cx="263217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25</m:t>
                          </m:r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16</m:t>
                          </m:r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22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0000" y="5400000"/>
                <a:ext cx="2632176" cy="504056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3"/>
              <p:cNvSpPr txBox="1">
                <a:spLocks noChangeArrowheads="1"/>
              </p:cNvSpPr>
              <p:nvPr/>
            </p:nvSpPr>
            <p:spPr bwMode="auto">
              <a:xfrm>
                <a:off x="2448001" y="5436000"/>
                <a:ext cx="1620052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0" i="1" smtClean="0">
                          <a:latin typeface="Cambria Math"/>
                        </a:rPr>
                        <m:t>5−</m:t>
                      </m:r>
                      <m:r>
                        <a:rPr lang="cs-CZ" sz="2800" b="0" i="1" smtClean="0">
                          <a:latin typeface="Cambria Math"/>
                          <a:ea typeface="Cambria Math"/>
                        </a:rPr>
                        <m:t>4</m:t>
                      </m:r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23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48001" y="5436000"/>
                <a:ext cx="1620052" cy="504056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3"/>
              <p:cNvSpPr txBox="1">
                <a:spLocks noChangeArrowheads="1"/>
              </p:cNvSpPr>
              <p:nvPr/>
            </p:nvSpPr>
            <p:spPr bwMode="auto">
              <a:xfrm>
                <a:off x="3744000" y="5436000"/>
                <a:ext cx="792000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0" i="1" u="dbl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cs-CZ" sz="2800" b="1" u="dbl" dirty="0"/>
              </a:p>
            </p:txBody>
          </p:sp>
        </mc:Choice>
        <mc:Fallback xmlns="">
          <p:sp>
            <p:nvSpPr>
              <p:cNvPr id="30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44000" y="5436000"/>
                <a:ext cx="792000" cy="504056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"/>
              <p:cNvSpPr txBox="1">
                <a:spLocks noChangeArrowheads="1"/>
              </p:cNvSpPr>
              <p:nvPr/>
            </p:nvSpPr>
            <p:spPr bwMode="auto">
              <a:xfrm>
                <a:off x="3600000" y="2556000"/>
                <a:ext cx="936104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0" i="1" u="dbl" smtClean="0">
                          <a:latin typeface="Cambria Math"/>
                        </a:rPr>
                        <m:t>10</m:t>
                      </m:r>
                    </m:oMath>
                  </m:oMathPara>
                </a14:m>
                <a:endParaRPr lang="cs-CZ" sz="2800" b="1" u="dbl" dirty="0"/>
              </a:p>
            </p:txBody>
          </p:sp>
        </mc:Choice>
        <mc:Fallback xmlns="">
          <p:sp>
            <p:nvSpPr>
              <p:cNvPr id="32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00000" y="2556000"/>
                <a:ext cx="936104" cy="504056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4701429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12" grpId="0" build="p"/>
      <p:bldP spid="14" grpId="0" build="p"/>
      <p:bldP spid="15" grpId="0" build="p"/>
      <p:bldP spid="16" grpId="0" build="p"/>
      <p:bldP spid="17" grpId="0" build="p"/>
      <p:bldP spid="25" grpId="0" build="p"/>
      <p:bldP spid="4" grpId="0"/>
      <p:bldP spid="31" grpId="0"/>
      <p:bldP spid="28" grpId="0"/>
      <p:bldP spid="29" grpId="0"/>
      <p:bldP spid="20" grpId="0" build="p"/>
      <p:bldP spid="21" grpId="0" build="p"/>
      <p:bldP spid="22" grpId="0" build="p"/>
      <p:bldP spid="23" grpId="0" build="p"/>
      <p:bldP spid="30" grpId="0" build="p"/>
      <p:bldP spid="3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Obj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772811"/>
              </p:ext>
            </p:extLst>
          </p:nvPr>
        </p:nvGraphicFramePr>
        <p:xfrm>
          <a:off x="45848" y="2996952"/>
          <a:ext cx="4489813" cy="3224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2" name="List" r:id="rId3" imgW="3076516" imgH="2209676" progId="Excel.Sheet.12">
                  <p:embed/>
                </p:oleObj>
              </mc:Choice>
              <mc:Fallback>
                <p:oleObj name="List" r:id="rId3" imgW="3076516" imgH="220967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848" y="2996952"/>
                        <a:ext cx="4489813" cy="32248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cs-CZ" dirty="0"/>
              <a:t>Určování druhé odmocniny</a:t>
            </a:r>
            <a:endParaRPr lang="cs-CZ" sz="32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0000" y="1872000"/>
            <a:ext cx="2483849" cy="504056"/>
          </a:xfrm>
          <a:noFill/>
          <a:ln/>
        </p:spPr>
        <p:txBody>
          <a:bodyPr lIns="182562" tIns="46037" rIns="182562" bIns="46037"/>
          <a:lstStyle/>
          <a:p>
            <a:pPr marL="0" indent="0">
              <a:buNone/>
            </a:pPr>
            <a:r>
              <a:rPr lang="cs-CZ" sz="2000" dirty="0"/>
              <a:t>1. Výpočtem:</a:t>
            </a:r>
            <a:endParaRPr lang="cs-CZ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3"/>
              <p:cNvSpPr txBox="1">
                <a:spLocks noChangeArrowheads="1"/>
              </p:cNvSpPr>
              <p:nvPr/>
            </p:nvSpPr>
            <p:spPr bwMode="auto">
              <a:xfrm>
                <a:off x="5400000" y="1800000"/>
                <a:ext cx="936104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000" b="0" i="1" u="dbl" smtClean="0">
                          <a:latin typeface="Cambria Math"/>
                        </a:rPr>
                        <m:t>9</m:t>
                      </m:r>
                    </m:oMath>
                  </m:oMathPara>
                </a14:m>
                <a:endParaRPr lang="cs-CZ" sz="2000" b="1" u="dbl" dirty="0"/>
              </a:p>
            </p:txBody>
          </p:sp>
        </mc:Choice>
        <mc:Fallback xmlns="">
          <p:sp>
            <p:nvSpPr>
              <p:cNvPr id="14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00000" y="1800000"/>
                <a:ext cx="936104" cy="50405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3"/>
              <p:cNvSpPr txBox="1">
                <a:spLocks noChangeArrowheads="1"/>
              </p:cNvSpPr>
              <p:nvPr/>
            </p:nvSpPr>
            <p:spPr bwMode="auto">
              <a:xfrm>
                <a:off x="4535661" y="1800000"/>
                <a:ext cx="1102062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0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000" b="0" i="1" smtClean="0">
                              <a:latin typeface="Cambria Math"/>
                            </a:rPr>
                            <m:t>81</m:t>
                          </m:r>
                        </m:e>
                      </m:rad>
                      <m:r>
                        <a:rPr lang="cs-CZ" sz="20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000" b="1" dirty="0"/>
              </a:p>
            </p:txBody>
          </p:sp>
        </mc:Choice>
        <mc:Fallback xmlns="">
          <p:sp>
            <p:nvSpPr>
              <p:cNvPr id="16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35661" y="1800000"/>
                <a:ext cx="1102062" cy="50405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ovéPole 3"/>
          <p:cNvSpPr txBox="1"/>
          <p:nvPr/>
        </p:nvSpPr>
        <p:spPr>
          <a:xfrm>
            <a:off x="3203849" y="1800000"/>
            <a:ext cx="1584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a) zpaměti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3204000" y="2340000"/>
            <a:ext cx="1517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b) písemně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3"/>
              <p:cNvSpPr txBox="1">
                <a:spLocks noChangeArrowheads="1"/>
              </p:cNvSpPr>
              <p:nvPr/>
            </p:nvSpPr>
            <p:spPr bwMode="auto">
              <a:xfrm>
                <a:off x="4536000" y="2340000"/>
                <a:ext cx="2134868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000" b="0" i="1" smtClean="0">
                          <a:latin typeface="Cambria Math"/>
                        </a:rPr>
                        <m:t>𝑝𝑜𝑚</m:t>
                      </m:r>
                      <m:r>
                        <a:rPr lang="cs-CZ" sz="2000" b="0" i="1" smtClean="0">
                          <a:latin typeface="Cambria Math"/>
                        </a:rPr>
                        <m:t>ě</m:t>
                      </m:r>
                      <m:r>
                        <a:rPr lang="cs-CZ" sz="2000" b="0" i="1" smtClean="0">
                          <a:latin typeface="Cambria Math"/>
                        </a:rPr>
                        <m:t>𝑟𝑛</m:t>
                      </m:r>
                      <m:r>
                        <a:rPr lang="cs-CZ" sz="2000" b="0" i="1" smtClean="0">
                          <a:latin typeface="Cambria Math"/>
                        </a:rPr>
                        <m:t>ě </m:t>
                      </m:r>
                      <m:r>
                        <a:rPr lang="cs-CZ" sz="2000" b="0" i="1" smtClean="0">
                          <a:latin typeface="Cambria Math"/>
                        </a:rPr>
                        <m:t>𝑠𝑙𝑜</m:t>
                      </m:r>
                      <m:r>
                        <a:rPr lang="cs-CZ" sz="2000" b="0" i="1" smtClean="0">
                          <a:latin typeface="Cambria Math"/>
                        </a:rPr>
                        <m:t>ž</m:t>
                      </m:r>
                      <m:r>
                        <a:rPr lang="cs-CZ" sz="2000" b="0" i="1" smtClean="0">
                          <a:latin typeface="Cambria Math"/>
                        </a:rPr>
                        <m:t>𝑖𝑡</m:t>
                      </m:r>
                      <m:r>
                        <a:rPr lang="cs-CZ" sz="2000" b="0" i="1" smtClean="0">
                          <a:latin typeface="Cambria Math"/>
                        </a:rPr>
                        <m:t>é</m:t>
                      </m:r>
                    </m:oMath>
                  </m:oMathPara>
                </a14:m>
                <a:endParaRPr lang="cs-CZ" sz="2000" b="1" dirty="0"/>
              </a:p>
            </p:txBody>
          </p:sp>
        </mc:Choice>
        <mc:Fallback xmlns="">
          <p:sp>
            <p:nvSpPr>
              <p:cNvPr id="24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36000" y="2340000"/>
                <a:ext cx="2134868" cy="50405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angle 3"/>
          <p:cNvSpPr txBox="1">
            <a:spLocks noChangeArrowheads="1"/>
          </p:cNvSpPr>
          <p:nvPr/>
        </p:nvSpPr>
        <p:spPr bwMode="auto">
          <a:xfrm>
            <a:off x="720000" y="2631877"/>
            <a:ext cx="332696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2562" tIns="46037" rIns="182562" bIns="46037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cs-CZ" sz="2000" dirty="0"/>
              <a:t>2. Pomocí tabulek:</a:t>
            </a:r>
            <a:endParaRPr lang="cs-CZ" sz="2000" b="1" dirty="0"/>
          </a:p>
        </p:txBody>
      </p:sp>
      <p:sp>
        <p:nvSpPr>
          <p:cNvPr id="33" name="Rectangle 3"/>
          <p:cNvSpPr txBox="1">
            <a:spLocks noChangeArrowheads="1"/>
          </p:cNvSpPr>
          <p:nvPr/>
        </p:nvSpPr>
        <p:spPr bwMode="auto">
          <a:xfrm>
            <a:off x="5086692" y="2883905"/>
            <a:ext cx="316835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2562" tIns="46037" rIns="182562" bIns="46037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cs-CZ" sz="2000" dirty="0"/>
              <a:t>3. S kalkulačkou:</a:t>
            </a:r>
            <a:endParaRPr lang="cs-CZ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1763688" y="3068960"/>
                <a:ext cx="524493" cy="3101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1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1400" b="0" i="1" smtClean="0">
                              <a:latin typeface="Cambria Math"/>
                            </a:rPr>
                            <m:t>𝑛</m:t>
                          </m:r>
                        </m:e>
                      </m:rad>
                    </m:oMath>
                  </m:oMathPara>
                </a14:m>
                <a:endParaRPr lang="cs-CZ" sz="1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8" y="3068960"/>
                <a:ext cx="524493" cy="31015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ovéPole 33"/>
              <p:cNvSpPr txBox="1"/>
              <p:nvPr/>
            </p:nvSpPr>
            <p:spPr>
              <a:xfrm>
                <a:off x="3779912" y="3068960"/>
                <a:ext cx="524493" cy="3101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cs-CZ" sz="1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cs-CZ" sz="1400" b="0" i="1" smtClean="0">
                              <a:latin typeface="Cambria Math"/>
                            </a:rPr>
                            <m:t>3</m:t>
                          </m:r>
                        </m:deg>
                        <m:e>
                          <m:r>
                            <a:rPr lang="cs-CZ" sz="1400" b="0" i="1" smtClean="0">
                              <a:latin typeface="Cambria Math"/>
                            </a:rPr>
                            <m:t>𝑛</m:t>
                          </m:r>
                        </m:e>
                      </m:rad>
                    </m:oMath>
                  </m:oMathPara>
                </a14:m>
                <a:endParaRPr lang="cs-CZ" sz="1400" dirty="0"/>
              </a:p>
            </p:txBody>
          </p:sp>
        </mc:Choice>
        <mc:Fallback xmlns="">
          <p:sp>
            <p:nvSpPr>
              <p:cNvPr id="34" name="TextovéPol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3068960"/>
                <a:ext cx="524493" cy="31015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360000" y="6300000"/>
                <a:ext cx="1224136" cy="505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104</m:t>
                          </m:r>
                        </m:e>
                      </m:rad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00" y="6300000"/>
                <a:ext cx="1224136" cy="505203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ovéPole 34"/>
              <p:cNvSpPr txBox="1"/>
              <p:nvPr/>
            </p:nvSpPr>
            <p:spPr>
              <a:xfrm>
                <a:off x="1431924" y="6351711"/>
                <a:ext cx="105184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10,20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5" name="TextovéPole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1924" y="6351711"/>
                <a:ext cx="1051844" cy="461665"/>
              </a:xfrm>
              <a:prstGeom prst="rect">
                <a:avLst/>
              </a:prstGeom>
              <a:blipFill rotWithShape="1">
                <a:blip r:embed="rId13"/>
                <a:stretch>
                  <a:fillRect l="-174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ál 7"/>
          <p:cNvSpPr/>
          <p:nvPr/>
        </p:nvSpPr>
        <p:spPr bwMode="auto">
          <a:xfrm>
            <a:off x="42960" y="4261012"/>
            <a:ext cx="684346" cy="28803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" name="Přímá spojnice se šipkou 12"/>
          <p:cNvCxnSpPr/>
          <p:nvPr/>
        </p:nvCxnSpPr>
        <p:spPr bwMode="auto">
          <a:xfrm>
            <a:off x="727306" y="4378134"/>
            <a:ext cx="103638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Ovál 36"/>
          <p:cNvSpPr/>
          <p:nvPr/>
        </p:nvSpPr>
        <p:spPr bwMode="auto">
          <a:xfrm>
            <a:off x="1763688" y="4261012"/>
            <a:ext cx="800938" cy="360040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900" y="3360811"/>
            <a:ext cx="2057400" cy="293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Šipka doprava 1"/>
          <p:cNvSpPr/>
          <p:nvPr/>
        </p:nvSpPr>
        <p:spPr bwMode="auto">
          <a:xfrm>
            <a:off x="6909600" y="2343742"/>
            <a:ext cx="1345444" cy="365590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68531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14" grpId="0" build="p"/>
      <p:bldP spid="16" grpId="0" build="p"/>
      <p:bldP spid="4" grpId="0"/>
      <p:bldP spid="19" grpId="0"/>
      <p:bldP spid="24" grpId="0" build="p"/>
      <p:bldP spid="32" grpId="0" build="p"/>
      <p:bldP spid="33" grpId="0"/>
      <p:bldP spid="5" grpId="0"/>
      <p:bldP spid="34" grpId="0"/>
      <p:bldP spid="7" grpId="0"/>
      <p:bldP spid="35" grpId="0"/>
      <p:bldP spid="8" grpId="0" animBg="1"/>
      <p:bldP spid="37" grpId="0" animBg="1"/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cs-CZ" dirty="0"/>
              <a:t>Určování druhé odmocniny</a:t>
            </a:r>
            <a:br>
              <a:rPr lang="cs-CZ" dirty="0"/>
            </a:br>
            <a:r>
              <a:rPr lang="cs-CZ" sz="2000" dirty="0"/>
              <a:t>(podle typu kalkulačky, každý vyzkoušejte na té své)</a:t>
            </a:r>
          </a:p>
        </p:txBody>
      </p:sp>
      <p:sp>
        <p:nvSpPr>
          <p:cNvPr id="33" name="Rectangle 3"/>
          <p:cNvSpPr txBox="1">
            <a:spLocks noChangeArrowheads="1"/>
          </p:cNvSpPr>
          <p:nvPr/>
        </p:nvSpPr>
        <p:spPr bwMode="auto">
          <a:xfrm>
            <a:off x="720000" y="1980000"/>
            <a:ext cx="316835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2562" tIns="46037" rIns="182562" bIns="46037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cs-CZ" sz="2000" dirty="0"/>
              <a:t>3. S kalkulačkou:</a:t>
            </a:r>
            <a:endParaRPr lang="cs-CZ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2999903" y="2023223"/>
                <a:ext cx="1224136" cy="505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104</m:t>
                          </m:r>
                        </m:e>
                      </m:rad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9903" y="2023223"/>
                <a:ext cx="1224136" cy="50520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ovéPole 34"/>
              <p:cNvSpPr txBox="1"/>
              <p:nvPr/>
            </p:nvSpPr>
            <p:spPr>
              <a:xfrm>
                <a:off x="4190094" y="2042497"/>
                <a:ext cx="105184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10,20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5" name="TextovéPole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0094" y="2042497"/>
                <a:ext cx="1051844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115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00" y="2636912"/>
            <a:ext cx="2519784" cy="359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ovéPole 8"/>
          <p:cNvSpPr txBox="1"/>
          <p:nvPr/>
        </p:nvSpPr>
        <p:spPr>
          <a:xfrm>
            <a:off x="2772064" y="4320000"/>
            <a:ext cx="43204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/>
              <a:t>1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3816064" y="4320000"/>
            <a:ext cx="43204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/>
              <a:t>0</a:t>
            </a:r>
          </a:p>
        </p:txBody>
      </p:sp>
      <p:sp>
        <p:nvSpPr>
          <p:cNvPr id="28" name="TextovéPole 27"/>
          <p:cNvSpPr txBox="1"/>
          <p:nvPr/>
        </p:nvSpPr>
        <p:spPr>
          <a:xfrm>
            <a:off x="4830478" y="4320000"/>
            <a:ext cx="43204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/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ovéPole 28"/>
              <p:cNvSpPr txBox="1"/>
              <p:nvPr/>
            </p:nvSpPr>
            <p:spPr>
              <a:xfrm>
                <a:off x="5868144" y="4320000"/>
                <a:ext cx="432048" cy="489173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1" i="0" smtClean="0">
                          <a:latin typeface="Cambria Math"/>
                          <a:ea typeface="Cambria Math"/>
                        </a:rPr>
                        <m:t>√</m:t>
                      </m:r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29" name="TextovéPol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144" y="4320000"/>
                <a:ext cx="432048" cy="48917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ovéPole 35"/>
          <p:cNvSpPr txBox="1"/>
          <p:nvPr/>
        </p:nvSpPr>
        <p:spPr>
          <a:xfrm>
            <a:off x="5364064" y="4320000"/>
            <a:ext cx="432048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cs-CZ" sz="2400" b="1" dirty="0"/>
          </a:p>
        </p:txBody>
      </p:sp>
      <p:sp>
        <p:nvSpPr>
          <p:cNvPr id="38" name="TextovéPole 37"/>
          <p:cNvSpPr txBox="1"/>
          <p:nvPr/>
        </p:nvSpPr>
        <p:spPr>
          <a:xfrm>
            <a:off x="4320064" y="4320000"/>
            <a:ext cx="432048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cs-CZ" sz="2400" b="1" dirty="0"/>
          </a:p>
        </p:txBody>
      </p:sp>
      <p:sp>
        <p:nvSpPr>
          <p:cNvPr id="39" name="TextovéPole 38"/>
          <p:cNvSpPr txBox="1"/>
          <p:nvPr/>
        </p:nvSpPr>
        <p:spPr>
          <a:xfrm>
            <a:off x="3276064" y="4320000"/>
            <a:ext cx="432048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cs-CZ" sz="2400" b="1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555077"/>
            <a:ext cx="2609081" cy="3754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7415693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/>
      <p:bldP spid="7" grpId="0"/>
      <p:bldP spid="35" grpId="0"/>
      <p:bldP spid="9" grpId="0" animBg="1"/>
      <p:bldP spid="25" grpId="0" animBg="1"/>
      <p:bldP spid="28" grpId="0" animBg="1"/>
      <p:bldP spid="29" grpId="0" animBg="1"/>
      <p:bldP spid="36" grpId="0" animBg="1"/>
      <p:bldP spid="38" grpId="0" animBg="1"/>
      <p:bldP spid="3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cs-CZ" dirty="0"/>
              <a:t>Určování druhé odmocniny</a:t>
            </a:r>
            <a:br>
              <a:rPr lang="cs-CZ" dirty="0"/>
            </a:br>
            <a:r>
              <a:rPr lang="cs-CZ" sz="2000" dirty="0"/>
              <a:t>(podle typu kalkulačky, každý vyzkoušejte na té své)</a:t>
            </a:r>
          </a:p>
        </p:txBody>
      </p:sp>
      <p:sp>
        <p:nvSpPr>
          <p:cNvPr id="33" name="Rectangle 3"/>
          <p:cNvSpPr txBox="1">
            <a:spLocks noChangeArrowheads="1"/>
          </p:cNvSpPr>
          <p:nvPr/>
        </p:nvSpPr>
        <p:spPr bwMode="auto">
          <a:xfrm>
            <a:off x="720000" y="1980000"/>
            <a:ext cx="3168352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2562" tIns="46037" rIns="182562" bIns="46037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cs-CZ" sz="2000" dirty="0"/>
              <a:t>3. S kalkulačkou:</a:t>
            </a:r>
            <a:endParaRPr lang="cs-CZ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2999903" y="2023223"/>
                <a:ext cx="1224136" cy="505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400" b="0" i="1" smtClean="0">
                              <a:latin typeface="Cambria Math"/>
                            </a:rPr>
                            <m:t>104</m:t>
                          </m:r>
                        </m:e>
                      </m:rad>
                      <m:r>
                        <a:rPr lang="cs-CZ" sz="2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9903" y="2023223"/>
                <a:ext cx="1224136" cy="50520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ovéPole 34"/>
              <p:cNvSpPr txBox="1"/>
              <p:nvPr/>
            </p:nvSpPr>
            <p:spPr>
              <a:xfrm>
                <a:off x="4190094" y="2042497"/>
                <a:ext cx="105184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/>
                        </a:rPr>
                        <m:t>10,20</m:t>
                      </m:r>
                    </m:oMath>
                  </m:oMathPara>
                </a14:m>
                <a:endParaRPr lang="cs-CZ" sz="2400" dirty="0"/>
              </a:p>
            </p:txBody>
          </p:sp>
        </mc:Choice>
        <mc:Fallback xmlns="">
          <p:sp>
            <p:nvSpPr>
              <p:cNvPr id="35" name="TextovéPole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0094" y="2042497"/>
                <a:ext cx="1051844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115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ovéPole 8"/>
          <p:cNvSpPr txBox="1"/>
          <p:nvPr/>
        </p:nvSpPr>
        <p:spPr>
          <a:xfrm>
            <a:off x="2774123" y="6135687"/>
            <a:ext cx="43204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/>
              <a:t>1</a:t>
            </a:r>
          </a:p>
        </p:txBody>
      </p:sp>
      <p:sp>
        <p:nvSpPr>
          <p:cNvPr id="25" name="TextovéPole 24"/>
          <p:cNvSpPr txBox="1"/>
          <p:nvPr/>
        </p:nvSpPr>
        <p:spPr>
          <a:xfrm>
            <a:off x="3818123" y="6135687"/>
            <a:ext cx="43204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/>
              <a:t>0</a:t>
            </a:r>
          </a:p>
        </p:txBody>
      </p:sp>
      <p:sp>
        <p:nvSpPr>
          <p:cNvPr id="28" name="TextovéPole 27"/>
          <p:cNvSpPr txBox="1"/>
          <p:nvPr/>
        </p:nvSpPr>
        <p:spPr>
          <a:xfrm>
            <a:off x="4832537" y="6135687"/>
            <a:ext cx="43204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/>
              <a:t>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ovéPole 28"/>
              <p:cNvSpPr txBox="1"/>
              <p:nvPr/>
            </p:nvSpPr>
            <p:spPr>
              <a:xfrm>
                <a:off x="5868144" y="6135687"/>
                <a:ext cx="576064" cy="475066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cs-CZ" sz="24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cs-CZ" sz="2400" b="1" i="1" smtClean="0">
                              <a:latin typeface="Cambria Math"/>
                            </a:rPr>
                            <m:t>𝒚</m:t>
                          </m:r>
                        </m:deg>
                        <m:e>
                          <m:r>
                            <a:rPr lang="cs-CZ" sz="2400" b="1" i="1" smtClean="0">
                              <a:latin typeface="Cambria Math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cs-CZ" sz="2400" b="1" dirty="0"/>
              </a:p>
            </p:txBody>
          </p:sp>
        </mc:Choice>
        <mc:Fallback xmlns="">
          <p:sp>
            <p:nvSpPr>
              <p:cNvPr id="29" name="TextovéPol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144" y="6135687"/>
                <a:ext cx="576064" cy="47506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ovéPole 35"/>
          <p:cNvSpPr txBox="1"/>
          <p:nvPr/>
        </p:nvSpPr>
        <p:spPr>
          <a:xfrm>
            <a:off x="5366123" y="6135687"/>
            <a:ext cx="432048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cs-CZ" sz="2400" b="1" dirty="0"/>
          </a:p>
        </p:txBody>
      </p:sp>
      <p:sp>
        <p:nvSpPr>
          <p:cNvPr id="38" name="TextovéPole 37"/>
          <p:cNvSpPr txBox="1"/>
          <p:nvPr/>
        </p:nvSpPr>
        <p:spPr>
          <a:xfrm>
            <a:off x="4322123" y="6135687"/>
            <a:ext cx="432048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cs-CZ" sz="2400" b="1" dirty="0"/>
          </a:p>
        </p:txBody>
      </p:sp>
      <p:sp>
        <p:nvSpPr>
          <p:cNvPr id="39" name="TextovéPole 38"/>
          <p:cNvSpPr txBox="1"/>
          <p:nvPr/>
        </p:nvSpPr>
        <p:spPr>
          <a:xfrm>
            <a:off x="3278123" y="6135687"/>
            <a:ext cx="432048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cs-CZ" sz="24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88" y="2651348"/>
            <a:ext cx="3886200" cy="300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ovéPole 14"/>
          <p:cNvSpPr txBox="1"/>
          <p:nvPr/>
        </p:nvSpPr>
        <p:spPr>
          <a:xfrm>
            <a:off x="6516216" y="6149088"/>
            <a:ext cx="432048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cs-CZ" sz="2400" b="1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7020272" y="6149088"/>
            <a:ext cx="43204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/>
              <a:t>2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7524328" y="6149088"/>
            <a:ext cx="432048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/>
              <a:t>=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3621" y="2670398"/>
            <a:ext cx="3952875" cy="299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1241148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build="p"/>
      <p:bldP spid="7" grpId="0"/>
      <p:bldP spid="35" grpId="0"/>
      <p:bldP spid="9" grpId="0" animBg="1"/>
      <p:bldP spid="25" grpId="0" animBg="1"/>
      <p:bldP spid="28" grpId="0" animBg="1"/>
      <p:bldP spid="29" grpId="0" animBg="1"/>
      <p:bldP spid="36" grpId="0" animBg="1"/>
      <p:bldP spid="38" grpId="0" animBg="1"/>
      <p:bldP spid="39" grpId="0" animBg="1"/>
      <p:bldP spid="15" grpId="0" animBg="1"/>
      <p:bldP spid="16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Obj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1465513"/>
              </p:ext>
            </p:extLst>
          </p:nvPr>
        </p:nvGraphicFramePr>
        <p:xfrm>
          <a:off x="45848" y="2996952"/>
          <a:ext cx="4489813" cy="3224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2" name="List" r:id="rId3" imgW="3076516" imgH="2209676" progId="Excel.Sheet.12">
                  <p:embed/>
                </p:oleObj>
              </mc:Choice>
              <mc:Fallback>
                <p:oleObj name="List" r:id="rId3" imgW="3076516" imgH="220967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848" y="2996952"/>
                        <a:ext cx="4489813" cy="32248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cs-CZ" dirty="0"/>
              <a:t>Určování druhé odmocniny</a:t>
            </a:r>
            <a:br>
              <a:rPr lang="cs-CZ" dirty="0"/>
            </a:br>
            <a:r>
              <a:rPr lang="cs-CZ" sz="3200" dirty="0"/>
              <a:t>Desetinná čísla + Velká čísla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0000" y="1872000"/>
            <a:ext cx="7020352" cy="504056"/>
          </a:xfrm>
          <a:noFill/>
          <a:ln/>
        </p:spPr>
        <p:txBody>
          <a:bodyPr lIns="182562" tIns="46037" rIns="182562" bIns="46037"/>
          <a:lstStyle/>
          <a:p>
            <a:pPr marL="0" indent="0">
              <a:buNone/>
            </a:pPr>
            <a:r>
              <a:rPr lang="cs-CZ" sz="2000" dirty="0"/>
              <a:t>1. Výpočtem a s kalkulačkou obdobně jako čísla přirozená.</a:t>
            </a:r>
            <a:endParaRPr lang="cs-CZ" sz="2000" b="1" dirty="0"/>
          </a:p>
        </p:txBody>
      </p:sp>
      <p:sp>
        <p:nvSpPr>
          <p:cNvPr id="32" name="Rectangle 3"/>
          <p:cNvSpPr txBox="1">
            <a:spLocks noChangeArrowheads="1"/>
          </p:cNvSpPr>
          <p:nvPr/>
        </p:nvSpPr>
        <p:spPr bwMode="auto">
          <a:xfrm>
            <a:off x="720000" y="2631877"/>
            <a:ext cx="332696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2562" tIns="46037" rIns="182562" bIns="46037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cs-CZ" sz="2000" dirty="0"/>
              <a:t>2. Pomocí tabulek:</a:t>
            </a:r>
            <a:endParaRPr lang="cs-CZ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1763688" y="3068960"/>
                <a:ext cx="524493" cy="3101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1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1400" b="0" i="1" smtClean="0">
                              <a:latin typeface="Cambria Math"/>
                            </a:rPr>
                            <m:t>𝑛</m:t>
                          </m:r>
                        </m:e>
                      </m:rad>
                    </m:oMath>
                  </m:oMathPara>
                </a14:m>
                <a:endParaRPr lang="cs-CZ" sz="14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8" y="3068960"/>
                <a:ext cx="524493" cy="31015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ovéPole 33"/>
              <p:cNvSpPr txBox="1"/>
              <p:nvPr/>
            </p:nvSpPr>
            <p:spPr>
              <a:xfrm>
                <a:off x="3779912" y="3068960"/>
                <a:ext cx="524493" cy="3101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cs-CZ" sz="1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cs-CZ" sz="1400" b="0" i="1" smtClean="0">
                              <a:latin typeface="Cambria Math"/>
                            </a:rPr>
                            <m:t>3</m:t>
                          </m:r>
                        </m:deg>
                        <m:e>
                          <m:r>
                            <a:rPr lang="cs-CZ" sz="1400" b="0" i="1" smtClean="0">
                              <a:latin typeface="Cambria Math"/>
                            </a:rPr>
                            <m:t>𝑛</m:t>
                          </m:r>
                        </m:e>
                      </m:rad>
                    </m:oMath>
                  </m:oMathPara>
                </a14:m>
                <a:endParaRPr lang="cs-CZ" sz="1400" dirty="0"/>
              </a:p>
            </p:txBody>
          </p:sp>
        </mc:Choice>
        <mc:Fallback xmlns="">
          <p:sp>
            <p:nvSpPr>
              <p:cNvPr id="34" name="TextovéPol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3068960"/>
                <a:ext cx="524493" cy="31015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vál 7"/>
          <p:cNvSpPr/>
          <p:nvPr/>
        </p:nvSpPr>
        <p:spPr bwMode="auto">
          <a:xfrm>
            <a:off x="35654" y="5085184"/>
            <a:ext cx="684346" cy="28803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" name="Přímá spojnice se šipkou 12"/>
          <p:cNvCxnSpPr/>
          <p:nvPr/>
        </p:nvCxnSpPr>
        <p:spPr bwMode="auto">
          <a:xfrm>
            <a:off x="718142" y="5229200"/>
            <a:ext cx="1016224" cy="10435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" name="Ovál 36"/>
          <p:cNvSpPr/>
          <p:nvPr/>
        </p:nvSpPr>
        <p:spPr bwMode="auto">
          <a:xfrm>
            <a:off x="1763688" y="5059615"/>
            <a:ext cx="800938" cy="360040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4680000" y="2520000"/>
                <a:ext cx="1220858" cy="427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1,07</m:t>
                          </m:r>
                        </m:e>
                      </m:rad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000" y="2520000"/>
                <a:ext cx="1220858" cy="42774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7128000" y="2520000"/>
                <a:ext cx="1717122" cy="3954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</a:rPr>
                          <m:t>107</m:t>
                        </m:r>
                      </m:e>
                    </m:rad>
                    <m:r>
                      <a:rPr lang="cs-CZ" i="1" smtClean="0">
                        <a:latin typeface="Cambria Math"/>
                        <a:ea typeface="Cambria Math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cs-CZ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0,01</m:t>
                        </m:r>
                      </m:e>
                    </m:rad>
                  </m:oMath>
                </a14:m>
                <a:r>
                  <a:rPr lang="cs-CZ" dirty="0"/>
                  <a:t>=</a:t>
                </a:r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8000" y="2520000"/>
                <a:ext cx="1717122" cy="395429"/>
              </a:xfrm>
              <a:prstGeom prst="rect">
                <a:avLst/>
              </a:prstGeom>
              <a:blipFill rotWithShape="1">
                <a:blip r:embed="rId8"/>
                <a:stretch>
                  <a:fillRect b="-2461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ovéPole 24"/>
              <p:cNvSpPr txBox="1"/>
              <p:nvPr/>
            </p:nvSpPr>
            <p:spPr>
              <a:xfrm>
                <a:off x="4680000" y="3060000"/>
                <a:ext cx="1728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/>
                  <a:t>=</a:t>
                </a:r>
                <a14:m>
                  <m:oMath xmlns:m="http://schemas.openxmlformats.org/officeDocument/2006/math">
                    <m:r>
                      <a:rPr lang="cs-CZ" b="0" i="0" smtClean="0">
                        <a:latin typeface="Cambria Math"/>
                        <a:ea typeface="Cambria Math"/>
                      </a:rPr>
                      <m:t>10,34</m:t>
                    </m:r>
                    <m:r>
                      <a:rPr lang="cs-CZ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0,1=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25" name="TextovéPol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000" y="3060000"/>
                <a:ext cx="1728000" cy="369332"/>
              </a:xfrm>
              <a:prstGeom prst="rect">
                <a:avLst/>
              </a:prstGeom>
              <a:blipFill rotWithShape="1">
                <a:blip r:embed="rId9"/>
                <a:stretch>
                  <a:fillRect l="-3180" t="-8197" b="-2459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ovéPole 27"/>
              <p:cNvSpPr txBox="1"/>
              <p:nvPr/>
            </p:nvSpPr>
            <p:spPr>
              <a:xfrm>
                <a:off x="6156000" y="3060000"/>
                <a:ext cx="108012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 u="dbl" smtClean="0">
                          <a:latin typeface="Cambria Math"/>
                        </a:rPr>
                        <m:t>1</m:t>
                      </m:r>
                      <m:r>
                        <a:rPr lang="cs-CZ" b="0" i="1" u="dbl" smtClean="0">
                          <a:latin typeface="Cambria Math"/>
                        </a:rPr>
                        <m:t>,034</m:t>
                      </m:r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28" name="TextovéPole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000" y="3060000"/>
                <a:ext cx="108012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ovéPole 28"/>
              <p:cNvSpPr txBox="1"/>
              <p:nvPr/>
            </p:nvSpPr>
            <p:spPr>
              <a:xfrm>
                <a:off x="4680000" y="3600000"/>
                <a:ext cx="1368140" cy="427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i="1">
                              <a:latin typeface="Cambria Math"/>
                            </a:rPr>
                            <m:t>106,09</m:t>
                          </m:r>
                        </m:e>
                      </m:rad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9" name="TextovéPol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000" y="3600000"/>
                <a:ext cx="1368140" cy="42774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ovéPole 30"/>
              <p:cNvSpPr txBox="1"/>
              <p:nvPr/>
            </p:nvSpPr>
            <p:spPr>
              <a:xfrm>
                <a:off x="6804000" y="4176000"/>
                <a:ext cx="1476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 smtClean="0">
                          <a:latin typeface="Cambria Math"/>
                        </a:rPr>
                        <m:t>1</m:t>
                      </m:r>
                      <m:r>
                        <a:rPr lang="cs-CZ" b="0" i="1" smtClean="0">
                          <a:latin typeface="Cambria Math"/>
                        </a:rPr>
                        <m:t>03</m:t>
                      </m:r>
                      <m:r>
                        <a:rPr lang="cs-CZ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cs-CZ" b="0" i="0" smtClean="0">
                          <a:latin typeface="Cambria Math"/>
                          <a:ea typeface="Cambria Math"/>
                        </a:rPr>
                        <m:t>0,1=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1" name="TextovéPol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000" y="4176000"/>
                <a:ext cx="1476000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Ovál 35"/>
          <p:cNvSpPr/>
          <p:nvPr/>
        </p:nvSpPr>
        <p:spPr bwMode="auto">
          <a:xfrm>
            <a:off x="35496" y="4005064"/>
            <a:ext cx="684346" cy="28803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8" name="Přímá spojnice se šipkou 37"/>
          <p:cNvCxnSpPr/>
          <p:nvPr/>
        </p:nvCxnSpPr>
        <p:spPr bwMode="auto">
          <a:xfrm>
            <a:off x="683568" y="3573016"/>
            <a:ext cx="1050798" cy="3600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Ovál 38"/>
          <p:cNvSpPr/>
          <p:nvPr/>
        </p:nvSpPr>
        <p:spPr bwMode="auto">
          <a:xfrm>
            <a:off x="936000" y="3960000"/>
            <a:ext cx="800938" cy="360040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ovéPole 39"/>
              <p:cNvSpPr txBox="1"/>
              <p:nvPr/>
            </p:nvSpPr>
            <p:spPr>
              <a:xfrm>
                <a:off x="7920000" y="4176000"/>
                <a:ext cx="73140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 u="dbl" smtClean="0">
                          <a:latin typeface="Cambria Math"/>
                        </a:rPr>
                        <m:t>1</m:t>
                      </m:r>
                      <m:r>
                        <a:rPr lang="cs-CZ" b="0" i="1" u="dbl" smtClean="0">
                          <a:latin typeface="Cambria Math"/>
                        </a:rPr>
                        <m:t>0,3</m:t>
                      </m:r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40" name="TextovéPole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0000" y="4176000"/>
                <a:ext cx="731406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ovéPole 40"/>
              <p:cNvSpPr txBox="1"/>
              <p:nvPr/>
            </p:nvSpPr>
            <p:spPr>
              <a:xfrm>
                <a:off x="4680000" y="4680000"/>
                <a:ext cx="1155740" cy="4082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</a:rPr>
                          <m:t>10 100</m:t>
                        </m:r>
                      </m:e>
                    </m:rad>
                  </m:oMath>
                </a14:m>
                <a:r>
                  <a:rPr lang="cs-CZ" dirty="0"/>
                  <a:t>=</a:t>
                </a:r>
              </a:p>
            </p:txBody>
          </p:sp>
        </mc:Choice>
        <mc:Fallback xmlns="">
          <p:sp>
            <p:nvSpPr>
              <p:cNvPr id="41" name="TextovéPole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000" y="4680000"/>
                <a:ext cx="1155740" cy="408253"/>
              </a:xfrm>
              <a:prstGeom prst="rect">
                <a:avLst/>
              </a:prstGeom>
              <a:blipFill rotWithShape="1">
                <a:blip r:embed="rId14"/>
                <a:stretch>
                  <a:fillRect r="-4233" b="-2089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ovéPole 41"/>
              <p:cNvSpPr txBox="1"/>
              <p:nvPr/>
            </p:nvSpPr>
            <p:spPr>
              <a:xfrm>
                <a:off x="5760000" y="4680000"/>
                <a:ext cx="1440160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101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∙100=</m:t>
                          </m:r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2" name="TextovéPole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0000" y="4680000"/>
                <a:ext cx="1440160" cy="401970"/>
              </a:xfrm>
              <a:prstGeom prst="rect">
                <a:avLst/>
              </a:prstGeom>
              <a:blipFill rotWithShape="1">
                <a:blip r:embed="rId15"/>
                <a:stretch>
                  <a:fillRect r="-42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ovéPole 42"/>
              <p:cNvSpPr txBox="1"/>
              <p:nvPr/>
            </p:nvSpPr>
            <p:spPr>
              <a:xfrm>
                <a:off x="4680000" y="5220000"/>
                <a:ext cx="180561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/>
                  <a:t>=</a:t>
                </a:r>
                <a14:m>
                  <m:oMath xmlns:m="http://schemas.openxmlformats.org/officeDocument/2006/math">
                    <m:r>
                      <a:rPr lang="cs-CZ" b="0" i="0" smtClean="0">
                        <a:latin typeface="Cambria Math"/>
                      </a:rPr>
                      <m:t> </m:t>
                    </m:r>
                    <m:r>
                      <a:rPr lang="cs-CZ" i="1">
                        <a:latin typeface="Cambria Math"/>
                      </a:rPr>
                      <m:t>10</m:t>
                    </m:r>
                    <m:r>
                      <a:rPr lang="cs-CZ" b="0" i="1" smtClean="0">
                        <a:latin typeface="Cambria Math"/>
                      </a:rPr>
                      <m:t>,05</m:t>
                    </m:r>
                    <m:r>
                      <a:rPr lang="cs-CZ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b="0" i="0" smtClean="0">
                        <a:latin typeface="Cambria Math"/>
                        <a:ea typeface="Cambria Math"/>
                      </a:rPr>
                      <m:t>10</m:t>
                    </m:r>
                  </m:oMath>
                </a14:m>
                <a:r>
                  <a:rPr lang="cs-CZ" dirty="0"/>
                  <a:t>=</a:t>
                </a:r>
              </a:p>
            </p:txBody>
          </p:sp>
        </mc:Choice>
        <mc:Fallback xmlns="">
          <p:sp>
            <p:nvSpPr>
              <p:cNvPr id="43" name="TextovéPole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000" y="5220000"/>
                <a:ext cx="1805617" cy="369332"/>
              </a:xfrm>
              <a:prstGeom prst="rect">
                <a:avLst/>
              </a:prstGeom>
              <a:blipFill rotWithShape="1">
                <a:blip r:embed="rId16"/>
                <a:stretch>
                  <a:fillRect l="-3041" t="-8197" b="-2459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Ovál 43"/>
          <p:cNvSpPr/>
          <p:nvPr/>
        </p:nvSpPr>
        <p:spPr bwMode="auto">
          <a:xfrm>
            <a:off x="1151" y="3429000"/>
            <a:ext cx="684346" cy="28803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5" name="Ovál 44"/>
          <p:cNvSpPr/>
          <p:nvPr/>
        </p:nvSpPr>
        <p:spPr bwMode="auto">
          <a:xfrm>
            <a:off x="1734366" y="3429000"/>
            <a:ext cx="800938" cy="360040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ovéPole 45"/>
              <p:cNvSpPr txBox="1"/>
              <p:nvPr/>
            </p:nvSpPr>
            <p:spPr>
              <a:xfrm>
                <a:off x="6084000" y="5220000"/>
                <a:ext cx="13681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 u="dbl" smtClean="0">
                          <a:latin typeface="Cambria Math"/>
                        </a:rPr>
                        <m:t>100</m:t>
                      </m:r>
                      <m:r>
                        <a:rPr lang="cs-CZ" b="0" i="1" u="dbl" smtClean="0">
                          <a:latin typeface="Cambria Math"/>
                        </a:rPr>
                        <m:t>,5</m:t>
                      </m:r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46" name="TextovéPole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4000" y="5220000"/>
                <a:ext cx="1368152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ovéPole 46"/>
              <p:cNvSpPr txBox="1"/>
              <p:nvPr/>
            </p:nvSpPr>
            <p:spPr>
              <a:xfrm>
                <a:off x="4680000" y="5760000"/>
                <a:ext cx="1620192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1 188 100</m:t>
                          </m:r>
                        </m:e>
                      </m:rad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7" name="TextovéPole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000" y="5760000"/>
                <a:ext cx="1620192" cy="401970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ovéPole 47"/>
              <p:cNvSpPr txBox="1"/>
              <p:nvPr/>
            </p:nvSpPr>
            <p:spPr>
              <a:xfrm>
                <a:off x="6120000" y="5760000"/>
                <a:ext cx="2049886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11 881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∙100</m:t>
                          </m:r>
                        </m:e>
                      </m:rad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8" name="TextovéPole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0000" y="5760000"/>
                <a:ext cx="2049886" cy="401970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Ovál 48"/>
          <p:cNvSpPr/>
          <p:nvPr/>
        </p:nvSpPr>
        <p:spPr bwMode="auto">
          <a:xfrm>
            <a:off x="33796" y="5661248"/>
            <a:ext cx="684346" cy="288032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0" name="Přímá spojnice se šipkou 49"/>
          <p:cNvCxnSpPr/>
          <p:nvPr/>
        </p:nvCxnSpPr>
        <p:spPr bwMode="auto">
          <a:xfrm>
            <a:off x="539552" y="5805264"/>
            <a:ext cx="215286" cy="0"/>
          </a:xfrm>
          <a:prstGeom prst="straightConnector1">
            <a:avLst/>
          </a:prstGeom>
          <a:ln>
            <a:headEnd type="none" w="med" len="med"/>
            <a:tailEnd type="arrow"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1" name="Ovál 50"/>
          <p:cNvSpPr/>
          <p:nvPr/>
        </p:nvSpPr>
        <p:spPr bwMode="auto">
          <a:xfrm>
            <a:off x="933428" y="5625244"/>
            <a:ext cx="800938" cy="360040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ovéPole 51"/>
              <p:cNvSpPr txBox="1"/>
              <p:nvPr/>
            </p:nvSpPr>
            <p:spPr>
              <a:xfrm>
                <a:off x="6624000" y="6300000"/>
                <a:ext cx="15266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i="1" smtClean="0">
                        <a:latin typeface="Cambria Math"/>
                      </a:rPr>
                      <m:t>1</m:t>
                    </m:r>
                    <m:r>
                      <a:rPr lang="cs-CZ" b="0" i="1" smtClean="0">
                        <a:latin typeface="Cambria Math"/>
                      </a:rPr>
                      <m:t>09</m:t>
                    </m:r>
                    <m:r>
                      <a:rPr lang="cs-CZ" i="1" smtClean="0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b="0" i="0" smtClean="0">
                        <a:latin typeface="Cambria Math"/>
                        <a:ea typeface="Cambria Math"/>
                      </a:rPr>
                      <m:t>10</m:t>
                    </m:r>
                  </m:oMath>
                </a14:m>
                <a:r>
                  <a:rPr lang="cs-CZ" dirty="0"/>
                  <a:t>=</a:t>
                </a:r>
              </a:p>
            </p:txBody>
          </p:sp>
        </mc:Choice>
        <mc:Fallback xmlns="">
          <p:sp>
            <p:nvSpPr>
              <p:cNvPr id="52" name="TextovéPole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4000" y="6300000"/>
                <a:ext cx="1526618" cy="369332"/>
              </a:xfrm>
              <a:prstGeom prst="rect">
                <a:avLst/>
              </a:prstGeom>
              <a:blipFill rotWithShape="1">
                <a:blip r:embed="rId20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ovéPole 52"/>
              <p:cNvSpPr txBox="1"/>
              <p:nvPr/>
            </p:nvSpPr>
            <p:spPr>
              <a:xfrm>
                <a:off x="7632000" y="6300000"/>
                <a:ext cx="83422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 u="dbl" smtClean="0">
                          <a:latin typeface="Cambria Math"/>
                        </a:rPr>
                        <m:t>1</m:t>
                      </m:r>
                      <m:r>
                        <a:rPr lang="cs-CZ" b="0" i="1" u="dbl" smtClean="0">
                          <a:latin typeface="Cambria Math"/>
                        </a:rPr>
                        <m:t> 090</m:t>
                      </m:r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53" name="TextovéPole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2000" y="6300000"/>
                <a:ext cx="834222" cy="369332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Přímá spojnice se šipkou 53"/>
          <p:cNvCxnSpPr/>
          <p:nvPr/>
        </p:nvCxnSpPr>
        <p:spPr bwMode="auto">
          <a:xfrm>
            <a:off x="539552" y="4149080"/>
            <a:ext cx="215286" cy="0"/>
          </a:xfrm>
          <a:prstGeom prst="straightConnector1">
            <a:avLst/>
          </a:prstGeom>
          <a:ln>
            <a:headEnd type="none" w="med" len="med"/>
            <a:tailEnd type="arrow"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5796136" y="3564559"/>
                <a:ext cx="1943096" cy="4277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10 609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∙0,01</m:t>
                          </m:r>
                        </m:e>
                      </m:rad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136" y="3564559"/>
                <a:ext cx="1943096" cy="427746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ovéPole 54"/>
              <p:cNvSpPr txBox="1"/>
              <p:nvPr/>
            </p:nvSpPr>
            <p:spPr>
              <a:xfrm>
                <a:off x="5616000" y="2520000"/>
                <a:ext cx="1717122" cy="427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107</m:t>
                          </m:r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∙0,01</m:t>
                          </m:r>
                        </m:e>
                      </m:rad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5" name="TextovéPole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6000" y="2520000"/>
                <a:ext cx="1717122" cy="427746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ovéPole 55"/>
              <p:cNvSpPr txBox="1"/>
              <p:nvPr/>
            </p:nvSpPr>
            <p:spPr>
              <a:xfrm>
                <a:off x="4680000" y="4140000"/>
                <a:ext cx="2331920" cy="4277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10 609</m:t>
                          </m:r>
                        </m:e>
                      </m:rad>
                      <m:r>
                        <a:rPr lang="cs-CZ" i="1" smtClean="0">
                          <a:latin typeface="Cambria Math"/>
                          <a:ea typeface="Cambria Math"/>
                        </a:rPr>
                        <m:t>∙</m:t>
                      </m:r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0,01=</m:t>
                          </m:r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6" name="TextovéPole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000" y="4140000"/>
                <a:ext cx="2331920" cy="427746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ovéPole 56"/>
              <p:cNvSpPr txBox="1"/>
              <p:nvPr/>
            </p:nvSpPr>
            <p:spPr>
              <a:xfrm>
                <a:off x="7128000" y="4680000"/>
                <a:ext cx="1805967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101</m:t>
                          </m:r>
                        </m:e>
                      </m:rad>
                      <m:r>
                        <a:rPr lang="cs-CZ" i="1" smtClean="0">
                          <a:latin typeface="Cambria Math"/>
                          <a:ea typeface="Cambria Math"/>
                        </a:rPr>
                        <m:t>∙</m:t>
                      </m:r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  <a:ea typeface="Cambria Math"/>
                            </a:rPr>
                            <m:t>100</m:t>
                          </m:r>
                        </m:e>
                      </m:rad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7" name="TextovéPole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8000" y="4680000"/>
                <a:ext cx="1805967" cy="401970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ovéPole 57"/>
              <p:cNvSpPr txBox="1"/>
              <p:nvPr/>
            </p:nvSpPr>
            <p:spPr>
              <a:xfrm>
                <a:off x="4680000" y="6300000"/>
                <a:ext cx="2276863" cy="3954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dirty="0"/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</a:rPr>
                          <m:t>11 881</m:t>
                        </m:r>
                      </m:e>
                    </m:rad>
                    <m:r>
                      <a:rPr lang="cs-CZ" i="1" smtClean="0">
                        <a:latin typeface="Cambria Math"/>
                        <a:ea typeface="Cambria Math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cs-CZ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  <a:ea typeface="Cambria Math"/>
                          </a:rPr>
                          <m:t>100</m:t>
                        </m:r>
                      </m:e>
                    </m:rad>
                    <m:r>
                      <a:rPr lang="cs-CZ" b="0" i="1" smtClean="0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58" name="TextovéPole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000" y="6300000"/>
                <a:ext cx="2276863" cy="395429"/>
              </a:xfrm>
              <a:prstGeom prst="rect">
                <a:avLst/>
              </a:prstGeom>
              <a:blipFill rotWithShape="1">
                <a:blip r:embed="rId26"/>
                <a:stretch>
                  <a:fillRect l="-2413" b="-2461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6239404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32" grpId="0" build="p"/>
      <p:bldP spid="5" grpId="0"/>
      <p:bldP spid="34" grpId="0"/>
      <p:bldP spid="8" grpId="0" animBg="1"/>
      <p:bldP spid="8" grpId="1" animBg="1"/>
      <p:bldP spid="37" grpId="0" animBg="1"/>
      <p:bldP spid="37" grpId="1" animBg="1"/>
      <p:bldP spid="2" grpId="0"/>
      <p:bldP spid="23" grpId="0"/>
      <p:bldP spid="25" grpId="0"/>
      <p:bldP spid="28" grpId="0"/>
      <p:bldP spid="29" grpId="0"/>
      <p:bldP spid="31" grpId="0"/>
      <p:bldP spid="36" grpId="0" animBg="1"/>
      <p:bldP spid="36" grpId="1" animBg="1"/>
      <p:bldP spid="39" grpId="0" animBg="1"/>
      <p:bldP spid="39" grpId="1" animBg="1"/>
      <p:bldP spid="40" grpId="0"/>
      <p:bldP spid="41" grpId="0"/>
      <p:bldP spid="42" grpId="0"/>
      <p:bldP spid="43" grpId="0"/>
      <p:bldP spid="44" grpId="0" animBg="1"/>
      <p:bldP spid="44" grpId="1" animBg="1"/>
      <p:bldP spid="45" grpId="0" animBg="1"/>
      <p:bldP spid="45" grpId="1" animBg="1"/>
      <p:bldP spid="46" grpId="0"/>
      <p:bldP spid="47" grpId="0"/>
      <p:bldP spid="48" grpId="0"/>
      <p:bldP spid="49" grpId="0" animBg="1"/>
      <p:bldP spid="49" grpId="1" animBg="1"/>
      <p:bldP spid="51" grpId="0" animBg="1"/>
      <p:bldP spid="51" grpId="1" animBg="1"/>
      <p:bldP spid="52" grpId="0"/>
      <p:bldP spid="53" grpId="0"/>
      <p:bldP spid="3" grpId="0"/>
      <p:bldP spid="55" grpId="0"/>
      <p:bldP spid="56" grpId="0"/>
      <p:bldP spid="57" grpId="0"/>
      <p:bldP spid="5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cs-CZ" dirty="0"/>
              <a:t>Určování druhé odmocniny</a:t>
            </a:r>
            <a:br>
              <a:rPr lang="cs-CZ" dirty="0"/>
            </a:br>
            <a:r>
              <a:rPr lang="cs-CZ" sz="2000" dirty="0"/>
              <a:t>pracuj s kalkulačkou, kontroluj výsledky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6084" y="1840610"/>
            <a:ext cx="4235214" cy="504056"/>
          </a:xfrm>
          <a:noFill/>
          <a:ln/>
        </p:spPr>
        <p:txBody>
          <a:bodyPr lIns="182562" tIns="46037" rIns="182562" bIns="46037"/>
          <a:lstStyle/>
          <a:p>
            <a:pPr marL="0" indent="0">
              <a:buNone/>
            </a:pPr>
            <a:r>
              <a:rPr lang="cs-CZ" sz="2000" dirty="0"/>
              <a:t>1. Určete druhou odmocninu čísel:</a:t>
            </a:r>
            <a:endParaRPr lang="cs-CZ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360000" y="2160000"/>
                <a:ext cx="1152000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2 304</m:t>
                          </m:r>
                        </m:e>
                      </m:rad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00" y="2160000"/>
                <a:ext cx="1152000" cy="40197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360000" y="3420000"/>
                <a:ext cx="1440160" cy="4082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cs-CZ" b="0" i="1" smtClean="0">
                            <a:latin typeface="Cambria Math"/>
                          </a:rPr>
                          <m:t>729</m:t>
                        </m:r>
                      </m:e>
                    </m:rad>
                  </m:oMath>
                </a14:m>
                <a:r>
                  <a:rPr lang="cs-CZ" dirty="0"/>
                  <a:t>=</a:t>
                </a:r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00" y="3420000"/>
                <a:ext cx="1440160" cy="408253"/>
              </a:xfrm>
              <a:prstGeom prst="rect">
                <a:avLst/>
              </a:prstGeom>
              <a:blipFill rotWithShape="1">
                <a:blip r:embed="rId3"/>
                <a:stretch>
                  <a:fillRect b="-2089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ovéPole 24"/>
              <p:cNvSpPr txBox="1"/>
              <p:nvPr/>
            </p:nvSpPr>
            <p:spPr>
              <a:xfrm>
                <a:off x="360000" y="2880000"/>
                <a:ext cx="1080120" cy="4009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484</m:t>
                          </m:r>
                        </m:e>
                      </m:rad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5" name="TextovéPol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00" y="2880000"/>
                <a:ext cx="1080120" cy="40094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ovéPole 28"/>
              <p:cNvSpPr txBox="1"/>
              <p:nvPr/>
            </p:nvSpPr>
            <p:spPr>
              <a:xfrm>
                <a:off x="360000" y="4005064"/>
                <a:ext cx="1584176" cy="4009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−4 489</m:t>
                          </m:r>
                        </m:e>
                      </m:rad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9" name="TextovéPole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00" y="4005064"/>
                <a:ext cx="1584176" cy="40094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ovéPole 29"/>
              <p:cNvSpPr txBox="1"/>
              <p:nvPr/>
            </p:nvSpPr>
            <p:spPr>
              <a:xfrm>
                <a:off x="360000" y="4585430"/>
                <a:ext cx="1305146" cy="427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86,49</m:t>
                          </m:r>
                        </m:e>
                      </m:rad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0" name="TextovéPole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00" y="4585430"/>
                <a:ext cx="1305146" cy="42774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ovéPole 30"/>
              <p:cNvSpPr txBox="1"/>
              <p:nvPr/>
            </p:nvSpPr>
            <p:spPr>
              <a:xfrm>
                <a:off x="360000" y="5157192"/>
                <a:ext cx="1489605" cy="427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0,2704</m:t>
                          </m:r>
                        </m:e>
                      </m:rad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31" name="TextovéPole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00" y="5157192"/>
                <a:ext cx="1489605" cy="42774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ovéPole 40"/>
              <p:cNvSpPr txBox="1"/>
              <p:nvPr/>
            </p:nvSpPr>
            <p:spPr>
              <a:xfrm>
                <a:off x="359999" y="5769120"/>
                <a:ext cx="1489605" cy="4075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151 616</m:t>
                          </m:r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1" name="TextovéPole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999" y="5769120"/>
                <a:ext cx="1489605" cy="40754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ovéPole 41"/>
              <p:cNvSpPr txBox="1"/>
              <p:nvPr/>
            </p:nvSpPr>
            <p:spPr>
              <a:xfrm>
                <a:off x="4680000" y="2088000"/>
                <a:ext cx="1044128" cy="9106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b="0" i="1" smtClean="0">
                                  <a:latin typeface="Cambria Math"/>
                                </a:rPr>
                                <m:t>49</m:t>
                              </m:r>
                            </m:num>
                            <m:den>
                              <m:r>
                                <a:rPr lang="cs-CZ" b="0" i="1" smtClean="0">
                                  <a:latin typeface="Cambria Math"/>
                                </a:rPr>
                                <m:t>144</m:t>
                              </m:r>
                            </m:den>
                          </m:f>
                        </m:e>
                      </m:rad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2" name="TextovéPole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000" y="2088000"/>
                <a:ext cx="1044128" cy="91069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ovéPole 42"/>
              <p:cNvSpPr txBox="1"/>
              <p:nvPr/>
            </p:nvSpPr>
            <p:spPr>
              <a:xfrm>
                <a:off x="4680000" y="2880000"/>
                <a:ext cx="1260152" cy="9106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b="0" i="1" smtClean="0">
                                  <a:latin typeface="Cambria Math"/>
                                </a:rPr>
                                <m:t>9</m:t>
                              </m:r>
                            </m:num>
                            <m:den>
                              <m:r>
                                <a:rPr lang="cs-CZ" b="0" i="1" smtClean="0">
                                  <a:latin typeface="Cambria Math"/>
                                </a:rPr>
                                <m:t>1 024</m:t>
                              </m:r>
                            </m:den>
                          </m:f>
                        </m:e>
                      </m:rad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43" name="TextovéPole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000" y="2880000"/>
                <a:ext cx="1260152" cy="9106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ovéPole 54"/>
              <p:cNvSpPr txBox="1"/>
              <p:nvPr/>
            </p:nvSpPr>
            <p:spPr>
              <a:xfrm>
                <a:off x="360000" y="6309120"/>
                <a:ext cx="1080120" cy="427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0,562</m:t>
                          </m:r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5" name="TextovéPole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000" y="6309120"/>
                <a:ext cx="1080120" cy="42774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ovéPole 55"/>
              <p:cNvSpPr txBox="1"/>
              <p:nvPr/>
            </p:nvSpPr>
            <p:spPr>
              <a:xfrm>
                <a:off x="4680000" y="3780000"/>
                <a:ext cx="1375375" cy="6878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cs-CZ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169</m:t>
                              </m:r>
                            </m:e>
                          </m:rad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6" name="TextovéPole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000" y="3780000"/>
                <a:ext cx="1375375" cy="68788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ovéPole 56"/>
              <p:cNvSpPr txBox="1"/>
              <p:nvPr/>
            </p:nvSpPr>
            <p:spPr>
              <a:xfrm>
                <a:off x="4680000" y="4425911"/>
                <a:ext cx="1260151" cy="6701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cs-CZ" b="0" i="1" smtClean="0">
                                  <a:latin typeface="Cambria Math"/>
                                </a:rPr>
                                <m:t>289</m:t>
                              </m:r>
                            </m:e>
                          </m:rad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7" name="TextovéPole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000" y="4425911"/>
                <a:ext cx="1260151" cy="670183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ovéPole 57"/>
              <p:cNvSpPr txBox="1"/>
              <p:nvPr/>
            </p:nvSpPr>
            <p:spPr>
              <a:xfrm>
                <a:off x="4680000" y="5148000"/>
                <a:ext cx="1116000" cy="427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5,185</m:t>
                          </m:r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8" name="TextovéPole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000" y="5148000"/>
                <a:ext cx="1116000" cy="427746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ovéPole 58"/>
              <p:cNvSpPr txBox="1"/>
              <p:nvPr/>
            </p:nvSpPr>
            <p:spPr>
              <a:xfrm>
                <a:off x="4680000" y="5652000"/>
                <a:ext cx="1540138" cy="4075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122 453 863</m:t>
                          </m:r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59" name="TextovéPole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000" y="5652000"/>
                <a:ext cx="1540138" cy="407547"/>
              </a:xfrm>
              <a:prstGeom prst="rect">
                <a:avLst/>
              </a:prstGeom>
              <a:blipFill rotWithShape="1">
                <a:blip r:embed="rId15"/>
                <a:stretch>
                  <a:fillRect r="-238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ovéPole 59"/>
              <p:cNvSpPr txBox="1"/>
              <p:nvPr/>
            </p:nvSpPr>
            <p:spPr>
              <a:xfrm>
                <a:off x="4680001" y="6120000"/>
                <a:ext cx="936000" cy="427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b="0" i="1" smtClean="0">
                              <a:latin typeface="Cambria Math"/>
                            </a:rPr>
                            <m:t>23,1</m:t>
                          </m:r>
                        </m:e>
                      </m:rad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60" name="TextovéPole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001" y="6120000"/>
                <a:ext cx="936000" cy="427746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ovéPole 61"/>
              <p:cNvSpPr txBox="1"/>
              <p:nvPr/>
            </p:nvSpPr>
            <p:spPr>
              <a:xfrm>
                <a:off x="1403648" y="2160000"/>
                <a:ext cx="8857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i="1" u="dbl" smtClean="0">
                          <a:latin typeface="Cambria Math"/>
                        </a:rPr>
                        <m:t>4</m:t>
                      </m:r>
                      <m:r>
                        <a:rPr lang="cs-CZ" b="0" i="1" u="dbl" smtClean="0"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62" name="TextovéPole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2160000"/>
                <a:ext cx="885764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bdélník 2"/>
          <p:cNvSpPr/>
          <p:nvPr/>
        </p:nvSpPr>
        <p:spPr>
          <a:xfrm>
            <a:off x="1224000" y="2880000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u="dbl" dirty="0">
                <a:latin typeface="Cambria Math" pitchFamily="18" charset="0"/>
                <a:ea typeface="Cambria Math" pitchFamily="18" charset="0"/>
              </a:rPr>
              <a:t>22</a:t>
            </a:r>
          </a:p>
        </p:txBody>
      </p:sp>
      <p:sp>
        <p:nvSpPr>
          <p:cNvPr id="4" name="Obdélník 3"/>
          <p:cNvSpPr/>
          <p:nvPr/>
        </p:nvSpPr>
        <p:spPr>
          <a:xfrm>
            <a:off x="1440000" y="3420000"/>
            <a:ext cx="5693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u="dbl" dirty="0">
                <a:latin typeface="Cambria Math" pitchFamily="18" charset="0"/>
                <a:ea typeface="Cambria Math" pitchFamily="18" charset="0"/>
              </a:rPr>
              <a:t>- 27</a:t>
            </a:r>
          </a:p>
        </p:txBody>
      </p:sp>
      <p:sp>
        <p:nvSpPr>
          <p:cNvPr id="6" name="Obdélník 5"/>
          <p:cNvSpPr/>
          <p:nvPr/>
        </p:nvSpPr>
        <p:spPr>
          <a:xfrm>
            <a:off x="1758322" y="4005064"/>
            <a:ext cx="1373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>
                <a:latin typeface="Cambria Math" pitchFamily="18" charset="0"/>
                <a:ea typeface="Cambria Math" pitchFamily="18" charset="0"/>
              </a:rPr>
              <a:t>Nemá smysl</a:t>
            </a:r>
          </a:p>
        </p:txBody>
      </p:sp>
      <p:sp>
        <p:nvSpPr>
          <p:cNvPr id="7" name="Obdélník 6"/>
          <p:cNvSpPr/>
          <p:nvPr/>
        </p:nvSpPr>
        <p:spPr>
          <a:xfrm>
            <a:off x="1545436" y="4571836"/>
            <a:ext cx="489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u="dbl" dirty="0">
                <a:latin typeface="Cambria Math" pitchFamily="18" charset="0"/>
                <a:ea typeface="Cambria Math" pitchFamily="18" charset="0"/>
              </a:rPr>
              <a:t>9,3</a:t>
            </a:r>
          </a:p>
        </p:txBody>
      </p:sp>
      <p:sp>
        <p:nvSpPr>
          <p:cNvPr id="9" name="Obdélník 8"/>
          <p:cNvSpPr/>
          <p:nvPr/>
        </p:nvSpPr>
        <p:spPr>
          <a:xfrm>
            <a:off x="1689452" y="5157192"/>
            <a:ext cx="617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u="dbl" dirty="0">
                <a:latin typeface="Cambria Math" pitchFamily="18" charset="0"/>
                <a:ea typeface="Cambria Math" pitchFamily="18" charset="0"/>
              </a:rPr>
              <a:t>0,52</a:t>
            </a:r>
          </a:p>
        </p:txBody>
      </p:sp>
      <p:sp>
        <p:nvSpPr>
          <p:cNvPr id="10" name="Obdélník 9"/>
          <p:cNvSpPr/>
          <p:nvPr/>
        </p:nvSpPr>
        <p:spPr>
          <a:xfrm>
            <a:off x="1403648" y="5769120"/>
            <a:ext cx="793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u="dbl" dirty="0">
                <a:latin typeface="Cambria Math"/>
                <a:ea typeface="Cambria Math"/>
              </a:rPr>
              <a:t>≐ </a:t>
            </a:r>
            <a:r>
              <a:rPr lang="cs-CZ" u="dbl" dirty="0">
                <a:latin typeface="Cambria Math" pitchFamily="18" charset="0"/>
                <a:ea typeface="Cambria Math" pitchFamily="18" charset="0"/>
              </a:rPr>
              <a:t>389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bdélník 10"/>
              <p:cNvSpPr/>
              <p:nvPr/>
            </p:nvSpPr>
            <p:spPr>
              <a:xfrm>
                <a:off x="1217711" y="6309120"/>
                <a:ext cx="9060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i="1" u="dbl" dirty="0">
                          <a:latin typeface="Cambria Math"/>
                          <a:ea typeface="Cambria Math" pitchFamily="18" charset="0"/>
                        </a:rPr>
                        <m:t>≐</m:t>
                      </m:r>
                      <m:r>
                        <a:rPr lang="cs-CZ" b="0" i="1" u="dbl" dirty="0" smtClean="0">
                          <a:latin typeface="Cambria Math"/>
                          <a:ea typeface="Cambria Math" pitchFamily="18" charset="0"/>
                        </a:rPr>
                        <m:t>0,75</m:t>
                      </m:r>
                    </m:oMath>
                  </m:oMathPara>
                </a14:m>
                <a:endParaRPr lang="cs-CZ" u="dbl" dirty="0">
                  <a:latin typeface="Cambria Math" pitchFamily="18" charset="0"/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11" name="Obdélník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7711" y="6309120"/>
                <a:ext cx="906017" cy="3693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ovéPole 62"/>
              <p:cNvSpPr txBox="1"/>
              <p:nvPr/>
            </p:nvSpPr>
            <p:spPr>
              <a:xfrm>
                <a:off x="5531298" y="2268000"/>
                <a:ext cx="1044128" cy="6099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7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12</m:t>
                          </m:r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63" name="TextovéPole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1298" y="2268000"/>
                <a:ext cx="1044128" cy="609911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ovéPole 63"/>
              <p:cNvSpPr txBox="1"/>
              <p:nvPr/>
            </p:nvSpPr>
            <p:spPr>
              <a:xfrm>
                <a:off x="5796000" y="3060000"/>
                <a:ext cx="1044128" cy="6099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32</m:t>
                          </m:r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64" name="TextovéPole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6000" y="3060000"/>
                <a:ext cx="1044128" cy="609911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ovéPole 65"/>
              <p:cNvSpPr txBox="1"/>
              <p:nvPr/>
            </p:nvSpPr>
            <p:spPr>
              <a:xfrm>
                <a:off x="5616000" y="3816000"/>
                <a:ext cx="1044128" cy="6099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13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66" name="TextovéPole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6000" y="3816000"/>
                <a:ext cx="1044128" cy="609911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ovéPole 66"/>
              <p:cNvSpPr txBox="1"/>
              <p:nvPr/>
            </p:nvSpPr>
            <p:spPr>
              <a:xfrm>
                <a:off x="5693786" y="4428000"/>
                <a:ext cx="1044128" cy="6183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cs-CZ" b="0" i="1" smtClean="0">
                              <a:latin typeface="Cambria Math"/>
                            </a:rPr>
                            <m:t>17</m:t>
                          </m:r>
                        </m:den>
                      </m:f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67" name="TextovéPole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3786" y="4428000"/>
                <a:ext cx="1044128" cy="618374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ovéPole 67"/>
              <p:cNvSpPr txBox="1"/>
              <p:nvPr/>
            </p:nvSpPr>
            <p:spPr>
              <a:xfrm>
                <a:off x="5616000" y="5148000"/>
                <a:ext cx="8857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  <a:ea typeface="Cambria Math"/>
                        </a:rPr>
                        <m:t>≐</m:t>
                      </m:r>
                      <m:r>
                        <a:rPr lang="cs-CZ" b="0" i="1" u="dbl" smtClean="0">
                          <a:latin typeface="Cambria Math"/>
                        </a:rPr>
                        <m:t>2,28</m:t>
                      </m:r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68" name="TextovéPole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6000" y="5148000"/>
                <a:ext cx="885764" cy="369332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ovéPole 68"/>
              <p:cNvSpPr txBox="1"/>
              <p:nvPr/>
            </p:nvSpPr>
            <p:spPr>
              <a:xfrm>
                <a:off x="6264000" y="5652000"/>
                <a:ext cx="198040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  <a:ea typeface="Cambria Math"/>
                        </a:rPr>
                        <m:t>≐</m:t>
                      </m:r>
                      <m:r>
                        <a:rPr lang="cs-CZ" b="0" i="1" u="dbl" smtClean="0">
                          <a:latin typeface="Cambria Math"/>
                        </a:rPr>
                        <m:t>11 100 (11 066)</m:t>
                      </m:r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69" name="TextovéPole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64000" y="5652000"/>
                <a:ext cx="1980408" cy="369332"/>
              </a:xfrm>
              <a:prstGeom prst="rect">
                <a:avLst/>
              </a:prstGeom>
              <a:blipFill rotWithShape="1">
                <a:blip r:embed="rId24"/>
                <a:stretch>
                  <a:fillRect r="-4012" b="-1311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ovéPole 69"/>
              <p:cNvSpPr txBox="1"/>
              <p:nvPr/>
            </p:nvSpPr>
            <p:spPr>
              <a:xfrm>
                <a:off x="5472000" y="6120000"/>
                <a:ext cx="8857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u="dbl" smtClean="0">
                          <a:latin typeface="Cambria Math"/>
                          <a:ea typeface="Cambria Math"/>
                        </a:rPr>
                        <m:t>≐</m:t>
                      </m:r>
                      <m:r>
                        <a:rPr lang="cs-CZ" b="0" i="1" u="dbl" smtClean="0">
                          <a:latin typeface="Cambria Math"/>
                        </a:rPr>
                        <m:t>4,81</m:t>
                      </m:r>
                    </m:oMath>
                  </m:oMathPara>
                </a14:m>
                <a:endParaRPr lang="cs-CZ" u="dbl" dirty="0"/>
              </a:p>
            </p:txBody>
          </p:sp>
        </mc:Choice>
        <mc:Fallback xmlns="">
          <p:sp>
            <p:nvSpPr>
              <p:cNvPr id="70" name="TextovéPole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000" y="6120000"/>
                <a:ext cx="885764" cy="369332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7982442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2" grpId="0"/>
      <p:bldP spid="23" grpId="0"/>
      <p:bldP spid="25" grpId="0"/>
      <p:bldP spid="29" grpId="0"/>
      <p:bldP spid="30" grpId="0"/>
      <p:bldP spid="31" grpId="0"/>
      <p:bldP spid="41" grpId="0"/>
      <p:bldP spid="42" grpId="0"/>
      <p:bldP spid="43" grpId="0"/>
      <p:bldP spid="55" grpId="0"/>
      <p:bldP spid="56" grpId="0"/>
      <p:bldP spid="57" grpId="0"/>
      <p:bldP spid="58" grpId="0"/>
      <p:bldP spid="59" grpId="0"/>
      <p:bldP spid="60" grpId="0"/>
      <p:bldP spid="62" grpId="0"/>
      <p:bldP spid="3" grpId="0"/>
      <p:bldP spid="4" grpId="0"/>
      <p:bldP spid="6" grpId="0"/>
      <p:bldP spid="7" grpId="0"/>
      <p:bldP spid="9" grpId="0"/>
      <p:bldP spid="10" grpId="0"/>
      <p:bldP spid="11" grpId="0"/>
      <p:bldP spid="63" grpId="0"/>
      <p:bldP spid="64" grpId="0"/>
      <p:bldP spid="66" grpId="0"/>
      <p:bldP spid="67" grpId="0"/>
      <p:bldP spid="68" grpId="0"/>
      <p:bldP spid="69" grpId="0"/>
      <p:bldP spid="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cs-CZ" dirty="0"/>
              <a:t>Početní operace</a:t>
            </a:r>
            <a:endParaRPr lang="cs-CZ" sz="32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844824"/>
            <a:ext cx="6197624" cy="504057"/>
          </a:xfrm>
          <a:noFill/>
          <a:ln/>
        </p:spPr>
        <p:txBody>
          <a:bodyPr lIns="182562" tIns="46037" rIns="182562" bIns="46037"/>
          <a:lstStyle/>
          <a:p>
            <a:r>
              <a:rPr lang="cs-CZ" sz="2800" dirty="0"/>
              <a:t>Základní početní operace: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540000" y="2520000"/>
            <a:ext cx="5184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/>
              <a:t>Základní aritmetickou operací je </a:t>
            </a:r>
            <a:r>
              <a:rPr lang="cs-CZ" sz="2000" b="1" dirty="0">
                <a:solidFill>
                  <a:srgbClr val="FF0000"/>
                </a:solidFill>
              </a:rPr>
              <a:t>sčítání</a:t>
            </a:r>
            <a:r>
              <a:rPr lang="cs-CZ" sz="2000" b="1" dirty="0"/>
              <a:t>.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540000" y="2880000"/>
            <a:ext cx="80288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rgbClr val="FF0000"/>
                </a:solidFill>
              </a:rPr>
              <a:t>Odčítání</a:t>
            </a:r>
            <a:r>
              <a:rPr lang="cs-CZ" sz="2000" b="1" dirty="0"/>
              <a:t> je opačnou aritmetickou operací ke sčítání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76000" y="3240000"/>
            <a:ext cx="7488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tj. platí a – b = a + (-b); při odčítání vlastně přičítáme opačné číslo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540000" y="3960000"/>
            <a:ext cx="6120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rgbClr val="FF0000"/>
                </a:solidFill>
              </a:rPr>
              <a:t>Násobení</a:t>
            </a:r>
            <a:r>
              <a:rPr lang="cs-CZ" sz="2000" b="1" dirty="0"/>
              <a:t> je opakované sčítání.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40000" y="4320000"/>
            <a:ext cx="748883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tj. platí a · b = b + b + b + … + b; sčítáme a stejných čísel b.</a:t>
            </a:r>
          </a:p>
          <a:p>
            <a:endParaRPr lang="cs-CZ" sz="2000" b="1" dirty="0"/>
          </a:p>
          <a:p>
            <a:r>
              <a:rPr lang="cs-CZ" b="1" dirty="0"/>
              <a:t>                                      a </a:t>
            </a:r>
          </a:p>
          <a:p>
            <a:endParaRPr lang="cs-CZ" b="1" dirty="0"/>
          </a:p>
        </p:txBody>
      </p:sp>
      <p:sp>
        <p:nvSpPr>
          <p:cNvPr id="6" name="Pravá složená závorka 5"/>
          <p:cNvSpPr/>
          <p:nvPr/>
        </p:nvSpPr>
        <p:spPr bwMode="auto">
          <a:xfrm rot="5400000">
            <a:off x="2934000" y="3924000"/>
            <a:ext cx="288032" cy="1800200"/>
          </a:xfrm>
          <a:prstGeom prst="rightBrac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540000" y="5220000"/>
            <a:ext cx="80288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rgbClr val="FF0000"/>
                </a:solidFill>
              </a:rPr>
              <a:t>Dělení</a:t>
            </a:r>
            <a:r>
              <a:rPr lang="cs-CZ" sz="2000" b="1" dirty="0"/>
              <a:t> je opačnou aritmetickou operací k násobení.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540000" y="5805264"/>
                <a:ext cx="8424488" cy="5068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b="1" dirty="0"/>
                  <a:t>tj. platí </a:t>
                </a:r>
                <a14:m>
                  <m:oMath xmlns:m="http://schemas.openxmlformats.org/officeDocument/2006/math">
                    <m:r>
                      <a:rPr lang="cs-CZ" b="1" i="0" smtClean="0">
                        <a:latin typeface="Cambria Math"/>
                      </a:rPr>
                      <m:t>𝐚</m:t>
                    </m:r>
                    <m:r>
                      <a:rPr lang="cs-CZ" b="1" i="0" smtClean="0">
                        <a:latin typeface="Cambria Math"/>
                      </a:rPr>
                      <m:t> :</m:t>
                    </m:r>
                    <m:r>
                      <a:rPr lang="cs-CZ" b="1" i="0" smtClean="0">
                        <a:latin typeface="Cambria Math"/>
                      </a:rPr>
                      <m:t>𝐛</m:t>
                    </m:r>
                    <m:r>
                      <a:rPr lang="cs-CZ" b="1" i="0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0" smtClean="0">
                                <a:latin typeface="Cambria Math"/>
                              </a:rPr>
                              <m:t>𝐚</m:t>
                            </m:r>
                          </m:num>
                          <m:den>
                            <m:r>
                              <a:rPr lang="cs-CZ" b="1" i="0" smtClean="0">
                                <a:latin typeface="Cambria Math"/>
                              </a:rPr>
                              <m:t>𝐛</m:t>
                            </m:r>
                          </m:den>
                        </m:f>
                      </m:e>
                    </m:d>
                    <m:r>
                      <a:rPr lang="cs-CZ" b="1" i="0" smtClean="0">
                        <a:latin typeface="Cambria Math"/>
                      </a:rPr>
                      <m:t>=</m:t>
                    </m:r>
                    <m:r>
                      <a:rPr lang="cs-CZ" b="1" i="0" smtClean="0">
                        <a:latin typeface="Cambria Math"/>
                      </a:rPr>
                      <m:t>𝐚</m:t>
                    </m:r>
                    <m:r>
                      <a:rPr lang="cs-CZ" b="1" i="0" smtClean="0">
                        <a:latin typeface="Cambria Math"/>
                      </a:rPr>
                      <m:t> ∙ </m:t>
                    </m:r>
                    <m:f>
                      <m:fPr>
                        <m:ctrlPr>
                          <a:rPr lang="cs-CZ" b="1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cs-CZ" b="1" i="0" smtClean="0">
                            <a:latin typeface="Cambria Math"/>
                            <a:ea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0" smtClean="0">
                            <a:latin typeface="Cambria Math"/>
                            <a:ea typeface="Cambria Math"/>
                          </a:rPr>
                          <m:t>𝐛</m:t>
                        </m:r>
                      </m:den>
                    </m:f>
                    <m:r>
                      <a:rPr lang="cs-CZ" b="1" i="0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b="1" dirty="0"/>
                  <a:t>; při dělení vlastně násobíme převráceným číslem.</a:t>
                </a:r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000" y="5805264"/>
                <a:ext cx="8424488" cy="506870"/>
              </a:xfrm>
              <a:prstGeom prst="rect">
                <a:avLst/>
              </a:prstGeom>
              <a:blipFill rotWithShape="1">
                <a:blip r:embed="rId2"/>
                <a:stretch>
                  <a:fillRect l="-651" r="-72" b="-481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2" grpId="0"/>
      <p:bldP spid="3" grpId="0"/>
      <p:bldP spid="4" grpId="0"/>
      <p:bldP spid="8" grpId="0"/>
      <p:bldP spid="9" grpId="0"/>
      <p:bldP spid="6" grpId="0" animBg="1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cs-CZ" dirty="0"/>
              <a:t>Početní operace</a:t>
            </a:r>
            <a:endParaRPr lang="cs-CZ" sz="32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844824"/>
            <a:ext cx="6197624" cy="504057"/>
          </a:xfrm>
          <a:noFill/>
          <a:ln/>
        </p:spPr>
        <p:txBody>
          <a:bodyPr lIns="182562" tIns="46037" rIns="182562" bIns="46037"/>
          <a:lstStyle/>
          <a:p>
            <a:r>
              <a:rPr lang="cs-CZ" sz="2800" dirty="0"/>
              <a:t>Základní početní operace: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540000" y="2340000"/>
            <a:ext cx="860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rgbClr val="FF0000"/>
                </a:solidFill>
              </a:rPr>
              <a:t>Umocňování</a:t>
            </a:r>
            <a:r>
              <a:rPr lang="cs-CZ" sz="2000" b="1" dirty="0"/>
              <a:t> je k násobení v podobném vztahu, v jakém je samo násobení ke sčítání.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540000" y="3060000"/>
            <a:ext cx="860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/>
              <a:t>Umocňování slouží ke zkrácenému zápisu vícenásobného násobení.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540000" y="3600000"/>
            <a:ext cx="748883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tj. platí b</a:t>
            </a:r>
            <a:r>
              <a:rPr lang="cs-CZ" b="1" baseline="30000" dirty="0"/>
              <a:t>a</a:t>
            </a:r>
            <a:r>
              <a:rPr lang="cs-CZ" b="1" dirty="0"/>
              <a:t> = b · b · b · … · b; násobíme a stejných čísel b.</a:t>
            </a:r>
          </a:p>
          <a:p>
            <a:endParaRPr lang="cs-CZ" sz="2000" b="1" dirty="0"/>
          </a:p>
          <a:p>
            <a:r>
              <a:rPr lang="cs-CZ" b="1" dirty="0"/>
              <a:t>                                a </a:t>
            </a:r>
          </a:p>
          <a:p>
            <a:endParaRPr lang="cs-CZ" b="1" dirty="0"/>
          </a:p>
        </p:txBody>
      </p:sp>
      <p:sp>
        <p:nvSpPr>
          <p:cNvPr id="6" name="Pravá složená závorka 5"/>
          <p:cNvSpPr/>
          <p:nvPr/>
        </p:nvSpPr>
        <p:spPr bwMode="auto">
          <a:xfrm rot="5400000">
            <a:off x="2574000" y="3312000"/>
            <a:ext cx="288032" cy="1584176"/>
          </a:xfrm>
          <a:prstGeom prst="rightBrac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540000" y="4680000"/>
            <a:ext cx="80288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rgbClr val="FF0000"/>
                </a:solidFill>
              </a:rPr>
              <a:t>Odmocňování</a:t>
            </a:r>
            <a:r>
              <a:rPr lang="cs-CZ" sz="2000" b="1" dirty="0"/>
              <a:t> je opačnou aritmetickou operací k umocňování.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540000" y="5220000"/>
                <a:ext cx="8604000" cy="6513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b="1" dirty="0"/>
                  <a:t>tj. platí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cs-CZ" b="1" i="1" smtClean="0">
                            <a:latin typeface="Cambria Math"/>
                          </a:rPr>
                          <m:t>𝒏</m:t>
                        </m:r>
                      </m:deg>
                      <m:e>
                        <m:r>
                          <a:rPr lang="cs-CZ" b="1" i="1" smtClean="0">
                            <a:latin typeface="Cambria Math"/>
                          </a:rPr>
                          <m:t>𝒂</m:t>
                        </m:r>
                        <m:r>
                          <a:rPr lang="cs-CZ" b="1" i="1" smtClean="0">
                            <a:latin typeface="Cambria Math"/>
                          </a:rPr>
                          <m:t> </m:t>
                        </m:r>
                      </m:e>
                    </m:rad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𝒃</m:t>
                    </m:r>
                    <m:r>
                      <a:rPr lang="cs-CZ" b="1" i="1" smtClean="0">
                        <a:latin typeface="Cambria Math"/>
                      </a:rPr>
                      <m:t>, </m:t>
                    </m:r>
                    <m:r>
                      <a:rPr lang="cs-CZ" b="1" i="1" smtClean="0">
                        <a:latin typeface="Cambria Math"/>
                      </a:rPr>
                      <m:t>𝒌𝒅𝒆</m:t>
                    </m:r>
                    <m:r>
                      <a:rPr lang="cs-CZ" b="1" i="1" smtClean="0"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cs-CZ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 smtClean="0">
                            <a:latin typeface="Cambria Math"/>
                          </a:rPr>
                          <m:t>𝒃</m:t>
                        </m:r>
                      </m:e>
                      <m:sup>
                        <m:r>
                          <a:rPr lang="cs-CZ" b="1" i="1" smtClean="0">
                            <a:latin typeface="Cambria Math"/>
                          </a:rPr>
                          <m:t>𝒏</m:t>
                        </m:r>
                      </m:sup>
                    </m:sSup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𝒂</m:t>
                    </m:r>
                  </m:oMath>
                </a14:m>
                <a:r>
                  <a:rPr lang="cs-CZ" b="1" dirty="0"/>
                  <a:t>; při odmocňování vlastně rozkládáme číslo </a:t>
                </a:r>
                <a:br>
                  <a:rPr lang="cs-CZ" b="1" dirty="0"/>
                </a:br>
                <a:r>
                  <a:rPr lang="cs-CZ" b="1" dirty="0"/>
                  <a:t>na součin n stejných čísel.</a:t>
                </a:r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000" y="5220000"/>
                <a:ext cx="8604000" cy="651397"/>
              </a:xfrm>
              <a:prstGeom prst="rect">
                <a:avLst/>
              </a:prstGeom>
              <a:blipFill rotWithShape="1">
                <a:blip r:embed="rId2"/>
                <a:stretch>
                  <a:fillRect l="-638" t="-3738" b="-1401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5056507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2" grpId="0"/>
      <p:bldP spid="8" grpId="0"/>
      <p:bldP spid="9" grpId="0"/>
      <p:bldP spid="6" grpId="0" animBg="1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cs-CZ" dirty="0"/>
              <a:t>Druhá odmocnina</a:t>
            </a:r>
            <a:endParaRPr lang="cs-CZ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2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79058" y="1988839"/>
                <a:ext cx="7992888" cy="504057"/>
              </a:xfrm>
              <a:noFill/>
              <a:ln/>
            </p:spPr>
            <p:txBody>
              <a:bodyPr lIns="182562" tIns="46037" rIns="182562" bIns="46037"/>
              <a:lstStyle/>
              <a:p>
                <a:pPr marL="0" indent="0">
                  <a:buNone/>
                </a:pPr>
                <a:r>
                  <a:rPr lang="cs-CZ" sz="2800" dirty="0"/>
                  <a:t>Druhá odmocnina z a, je definována jako objekt b, pro který platí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r>
                      <a:rPr lang="cs-CZ" sz="2800" b="0" i="1" smtClean="0">
                        <a:latin typeface="Cambria Math"/>
                      </a:rPr>
                      <m:t>𝑎</m:t>
                    </m:r>
                  </m:oMath>
                </a14:m>
                <a:r>
                  <a:rPr lang="cs-CZ" sz="2800" dirty="0"/>
                  <a:t>.</a:t>
                </a:r>
              </a:p>
            </p:txBody>
          </p:sp>
        </mc:Choice>
        <mc:Fallback xmlns="">
          <p:sp>
            <p:nvSpPr>
              <p:cNvPr id="512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79058" y="1988839"/>
                <a:ext cx="7992888" cy="504057"/>
              </a:xfrm>
              <a:blipFill rotWithShape="1">
                <a:blip r:embed="rId2"/>
                <a:stretch>
                  <a:fillRect l="-381" t="-12048" r="-763" b="-119277"/>
                </a:stretch>
              </a:blipFill>
              <a:ln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3"/>
              <p:cNvSpPr txBox="1">
                <a:spLocks noChangeArrowheads="1"/>
              </p:cNvSpPr>
              <p:nvPr/>
            </p:nvSpPr>
            <p:spPr bwMode="auto">
              <a:xfrm>
                <a:off x="2195735" y="2908335"/>
                <a:ext cx="5243181" cy="972107"/>
              </a:xfrm>
              <a:prstGeom prst="rect">
                <a:avLst/>
              </a:prstGeom>
              <a:solidFill>
                <a:srgbClr val="FFFFCC"/>
              </a:solidFill>
              <a:ln w="508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4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4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rad>
                      <m:r>
                        <a:rPr lang="cs-CZ" sz="4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4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𝒃</m:t>
                      </m:r>
                      <m:r>
                        <a:rPr lang="cs-CZ" sz="4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, </m:t>
                      </m:r>
                      <m:sSup>
                        <m:sSupPr>
                          <m:ctrlPr>
                            <a:rPr lang="cs-CZ" sz="48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4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   </m:t>
                          </m:r>
                          <m:r>
                            <a:rPr lang="cs-CZ" sz="4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  <m:sup>
                          <m:r>
                            <a:rPr lang="cs-CZ" sz="4800" b="1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cs-CZ" sz="4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4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𝒂</m:t>
                      </m:r>
                      <m:r>
                        <a:rPr lang="cs-CZ" sz="4800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cs-CZ" sz="4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95735" y="2908335"/>
                <a:ext cx="5243181" cy="97210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 w="508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3"/>
              <p:cNvSpPr txBox="1">
                <a:spLocks noChangeArrowheads="1"/>
              </p:cNvSpPr>
              <p:nvPr/>
            </p:nvSpPr>
            <p:spPr bwMode="auto">
              <a:xfrm>
                <a:off x="-17403" y="4148967"/>
                <a:ext cx="3370838" cy="5040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𝟒</m:t>
                          </m:r>
                        </m:e>
                      </m:rad>
                      <m:r>
                        <a:rPr lang="cs-CZ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cs-CZ" sz="2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e>
                            <m:sup>
                              <m:r>
                                <a:rPr lang="cs-CZ" sz="2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cs-CZ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cs-CZ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-17403" y="4148967"/>
                <a:ext cx="3370838" cy="504057"/>
              </a:xfrm>
              <a:prstGeom prst="rect">
                <a:avLst/>
              </a:prstGeom>
              <a:blipFill rotWithShape="1">
                <a:blip r:embed="rId4"/>
                <a:stretch>
                  <a:fillRect b="-12195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3"/>
              <p:cNvSpPr txBox="1">
                <a:spLocks noChangeArrowheads="1"/>
              </p:cNvSpPr>
              <p:nvPr/>
            </p:nvSpPr>
            <p:spPr bwMode="auto">
              <a:xfrm>
                <a:off x="4355976" y="3897373"/>
                <a:ext cx="4277707" cy="5040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1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𝟔𝟒</m:t>
                          </m:r>
                        </m:e>
                      </m:rad>
                      <m:r>
                        <a:rPr lang="cs-CZ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cs-CZ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cs-CZ" sz="28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cs-CZ" sz="2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𝟖</m:t>
                              </m:r>
                            </m:e>
                            <m:sup>
                              <m:r>
                                <a:rPr lang="cs-CZ" sz="2800" b="1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cs-CZ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r>
                        <a:rPr lang="cs-CZ" sz="2800" b="1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𝟖</m:t>
                      </m:r>
                    </m:oMath>
                  </m:oMathPara>
                </a14:m>
                <a:endParaRPr lang="cs-CZ" sz="28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55976" y="3897373"/>
                <a:ext cx="4277707" cy="504057"/>
              </a:xfrm>
              <a:prstGeom prst="rect">
                <a:avLst/>
              </a:prstGeom>
              <a:blipFill rotWithShape="1">
                <a:blip r:embed="rId5"/>
                <a:stretch>
                  <a:fillRect b="-12048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Obdélník 3"/>
              <p:cNvSpPr/>
              <p:nvPr/>
            </p:nvSpPr>
            <p:spPr>
              <a:xfrm>
                <a:off x="3229763" y="4537556"/>
                <a:ext cx="2050753" cy="1586203"/>
              </a:xfrm>
              <a:prstGeom prst="rect">
                <a:avLst/>
              </a:prstGeom>
              <a:solidFill>
                <a:srgbClr val="00CCFF"/>
              </a:solidFill>
              <a:ln w="38100">
                <a:solidFill>
                  <a:srgbClr val="FF0000"/>
                </a:solidFill>
              </a:ln>
            </p:spPr>
            <p:txBody>
              <a:bodyPr wrap="none">
                <a:spAutoFit/>
                <a:scene3d>
                  <a:camera prst="orthographicFront">
                    <a:rot lat="0" lon="0" rev="0"/>
                  </a:camera>
                  <a:lightRig rig="threePt" dir="t"/>
                </a:scene3d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9600" i="1" smtClean="0">
                              <a:ln w="22225">
                                <a:solidFill>
                                  <a:schemeClr val="tx1"/>
                                </a:solidFill>
                              </a:ln>
                              <a:solidFill>
                                <a:srgbClr val="FFCC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9600" b="0" i="1" smtClean="0">
                              <a:ln w="22225">
                                <a:solidFill>
                                  <a:schemeClr val="tx1"/>
                                </a:solidFill>
                              </a:ln>
                              <a:solidFill>
                                <a:srgbClr val="FFCC00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</m:rad>
                    </m:oMath>
                  </m:oMathPara>
                </a14:m>
                <a:endParaRPr lang="cs-CZ" sz="9600" dirty="0">
                  <a:ln w="22225">
                    <a:solidFill>
                      <a:schemeClr val="tx1"/>
                    </a:solidFill>
                  </a:ln>
                  <a:solidFill>
                    <a:srgbClr val="FFCC00"/>
                  </a:solidFill>
                </a:endParaRPr>
              </a:p>
            </p:txBody>
          </p:sp>
        </mc:Choice>
        <mc:Fallback xmlns="">
          <p:sp>
            <p:nvSpPr>
              <p:cNvPr id="4" name="Obdélník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9763" y="4537556"/>
                <a:ext cx="2050753" cy="158620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6216767" y="5921270"/>
            <a:ext cx="2444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/>
              <a:t>Druhá odmocnina čísla </a:t>
            </a:r>
            <a:r>
              <a:rPr lang="cs-CZ" sz="2000" b="1" i="1" dirty="0"/>
              <a:t>a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6588224" y="4953362"/>
            <a:ext cx="1944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/>
              <a:t>Základ odmocniny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251520" y="5392645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/>
              <a:t>Odmocnítko</a:t>
            </a:r>
          </a:p>
        </p:txBody>
      </p:sp>
      <p:cxnSp>
        <p:nvCxnSpPr>
          <p:cNvPr id="13" name="Přímá spojnice se šipkou 12"/>
          <p:cNvCxnSpPr/>
          <p:nvPr/>
        </p:nvCxnSpPr>
        <p:spPr bwMode="auto">
          <a:xfrm flipH="1" flipV="1">
            <a:off x="5280516" y="5877176"/>
            <a:ext cx="997270" cy="398037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Přímá spojnice se šipkou 17"/>
          <p:cNvCxnSpPr/>
          <p:nvPr/>
        </p:nvCxnSpPr>
        <p:spPr bwMode="auto">
          <a:xfrm>
            <a:off x="2051720" y="5603323"/>
            <a:ext cx="1685419" cy="12002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Přímá spojnice se šipkou 20"/>
          <p:cNvCxnSpPr/>
          <p:nvPr/>
        </p:nvCxnSpPr>
        <p:spPr bwMode="auto">
          <a:xfrm flipH="1">
            <a:off x="4918501" y="5340056"/>
            <a:ext cx="1872209" cy="52589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087576001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9" grpId="0" uiExpand="1" build="p" animBg="1"/>
      <p:bldP spid="10" grpId="0" build="p"/>
      <p:bldP spid="11" grpId="0" build="p"/>
      <p:bldP spid="4" grpId="0" animBg="1"/>
      <p:bldP spid="5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cs-CZ" dirty="0"/>
              <a:t>Druhá odmocnina</a:t>
            </a:r>
            <a:endParaRPr lang="cs-CZ" sz="32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0000" y="1980000"/>
            <a:ext cx="5544616" cy="504056"/>
          </a:xfrm>
          <a:noFill/>
          <a:ln/>
        </p:spPr>
        <p:txBody>
          <a:bodyPr lIns="182562" tIns="46037" rIns="182562" bIns="46037"/>
          <a:lstStyle/>
          <a:p>
            <a:pPr marL="0" indent="0">
              <a:buNone/>
            </a:pPr>
            <a:r>
              <a:rPr lang="cs-CZ" sz="2800" dirty="0"/>
              <a:t>Určete druhou odmocninu čísel:</a:t>
            </a:r>
            <a:endParaRPr lang="cs-CZ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3"/>
              <p:cNvSpPr txBox="1">
                <a:spLocks noChangeArrowheads="1"/>
              </p:cNvSpPr>
              <p:nvPr/>
            </p:nvSpPr>
            <p:spPr bwMode="auto">
              <a:xfrm>
                <a:off x="720000" y="2520000"/>
                <a:ext cx="1403728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49</m:t>
                          </m:r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2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0000" y="2520000"/>
                <a:ext cx="1403728" cy="50405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3"/>
              <p:cNvSpPr txBox="1">
                <a:spLocks noChangeArrowheads="1"/>
              </p:cNvSpPr>
              <p:nvPr/>
            </p:nvSpPr>
            <p:spPr bwMode="auto">
              <a:xfrm>
                <a:off x="1656000" y="4716000"/>
                <a:ext cx="595390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0" i="1" u="dbl" smtClean="0">
                          <a:latin typeface="Cambria Math"/>
                          <a:ea typeface="Cambria Math"/>
                        </a:rPr>
                        <m:t>0</m:t>
                      </m:r>
                    </m:oMath>
                  </m:oMathPara>
                </a14:m>
                <a:endParaRPr lang="cs-CZ" sz="2800" b="1" u="dbl" dirty="0"/>
              </a:p>
            </p:txBody>
          </p:sp>
        </mc:Choice>
        <mc:Fallback xmlns="">
          <p:sp>
            <p:nvSpPr>
              <p:cNvPr id="13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56000" y="4716000"/>
                <a:ext cx="595390" cy="50405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3"/>
              <p:cNvSpPr txBox="1">
                <a:spLocks noChangeArrowheads="1"/>
              </p:cNvSpPr>
              <p:nvPr/>
            </p:nvSpPr>
            <p:spPr bwMode="auto">
              <a:xfrm>
                <a:off x="1908000" y="2556000"/>
                <a:ext cx="936104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0" i="1" u="dbl" smtClean="0">
                          <a:latin typeface="Cambria Math"/>
                        </a:rPr>
                        <m:t>7</m:t>
                      </m:r>
                    </m:oMath>
                  </m:oMathPara>
                </a14:m>
                <a:endParaRPr lang="cs-CZ" sz="2800" b="1" u="dbl" dirty="0"/>
              </a:p>
            </p:txBody>
          </p:sp>
        </mc:Choice>
        <mc:Fallback xmlns="">
          <p:sp>
            <p:nvSpPr>
              <p:cNvPr id="14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908000" y="2556000"/>
                <a:ext cx="936104" cy="50405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3"/>
              <p:cNvSpPr txBox="1">
                <a:spLocks noChangeArrowheads="1"/>
              </p:cNvSpPr>
              <p:nvPr/>
            </p:nvSpPr>
            <p:spPr bwMode="auto">
              <a:xfrm>
                <a:off x="3600000" y="2520000"/>
                <a:ext cx="1755680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7</m:t>
                          </m:r>
                        </m:e>
                        <m:sup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800" b="0" i="1" smtClean="0">
                          <a:latin typeface="Cambria Math"/>
                        </a:rPr>
                        <m:t>=49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5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00000" y="2520000"/>
                <a:ext cx="1755680" cy="50405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3"/>
              <p:cNvSpPr txBox="1">
                <a:spLocks noChangeArrowheads="1"/>
              </p:cNvSpPr>
              <p:nvPr/>
            </p:nvSpPr>
            <p:spPr bwMode="auto">
              <a:xfrm>
                <a:off x="720000" y="3240000"/>
                <a:ext cx="1734117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0,81</m:t>
                          </m:r>
                        </m:e>
                      </m:rad>
                      <m:r>
                        <a:rPr lang="cs-CZ" sz="28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8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0000" y="3240000"/>
                <a:ext cx="1734117" cy="504056"/>
              </a:xfrm>
              <a:prstGeom prst="rect">
                <a:avLst/>
              </a:prstGeom>
              <a:blipFill rotWithShape="1">
                <a:blip r:embed="rId6"/>
                <a:stretch>
                  <a:fillRect b="-13253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3"/>
              <p:cNvSpPr txBox="1">
                <a:spLocks noChangeArrowheads="1"/>
              </p:cNvSpPr>
              <p:nvPr/>
            </p:nvSpPr>
            <p:spPr bwMode="auto">
              <a:xfrm>
                <a:off x="2124000" y="3276000"/>
                <a:ext cx="926641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0" i="1" u="dbl" smtClean="0">
                          <a:latin typeface="Cambria Math"/>
                        </a:rPr>
                        <m:t>0,9</m:t>
                      </m:r>
                    </m:oMath>
                  </m:oMathPara>
                </a14:m>
                <a:endParaRPr lang="cs-CZ" sz="2800" b="1" u="dbl" dirty="0"/>
              </a:p>
            </p:txBody>
          </p:sp>
        </mc:Choice>
        <mc:Fallback xmlns="">
          <p:sp>
            <p:nvSpPr>
              <p:cNvPr id="19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24000" y="3276000"/>
                <a:ext cx="926641" cy="50405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3"/>
              <p:cNvSpPr txBox="1">
                <a:spLocks noChangeArrowheads="1"/>
              </p:cNvSpPr>
              <p:nvPr/>
            </p:nvSpPr>
            <p:spPr bwMode="auto">
              <a:xfrm>
                <a:off x="3600001" y="3240000"/>
                <a:ext cx="219613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0,9</m:t>
                          </m:r>
                        </m:e>
                        <m:sup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800" b="0" i="1" smtClean="0">
                          <a:latin typeface="Cambria Math"/>
                        </a:rPr>
                        <m:t>=0,81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21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00001" y="3240000"/>
                <a:ext cx="2196136" cy="50405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3"/>
              <p:cNvSpPr txBox="1">
                <a:spLocks noChangeArrowheads="1"/>
              </p:cNvSpPr>
              <p:nvPr/>
            </p:nvSpPr>
            <p:spPr bwMode="auto">
              <a:xfrm>
                <a:off x="720000" y="4680000"/>
                <a:ext cx="1353942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0</m:t>
                          </m:r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24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0000" y="4680000"/>
                <a:ext cx="1353942" cy="50405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3"/>
              <p:cNvSpPr txBox="1">
                <a:spLocks noChangeArrowheads="1"/>
              </p:cNvSpPr>
              <p:nvPr/>
            </p:nvSpPr>
            <p:spPr bwMode="auto">
              <a:xfrm>
                <a:off x="3600000" y="4680000"/>
                <a:ext cx="1551718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0</m:t>
                          </m:r>
                        </m:e>
                        <m:sup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8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2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00000" y="4680000"/>
                <a:ext cx="1551718" cy="504056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3"/>
              <p:cNvSpPr txBox="1">
                <a:spLocks noChangeArrowheads="1"/>
              </p:cNvSpPr>
              <p:nvPr/>
            </p:nvSpPr>
            <p:spPr bwMode="auto">
              <a:xfrm>
                <a:off x="720000" y="5400000"/>
                <a:ext cx="1732331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−64</m:t>
                          </m:r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28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0000" y="5400000"/>
                <a:ext cx="1732331" cy="504056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3600000" y="5400000"/>
            <a:ext cx="3812148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2562" tIns="46037" rIns="182562" bIns="46037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cs-CZ" sz="2400" b="1" dirty="0">
                <a:latin typeface="Arial" pitchFamily="34" charset="0"/>
                <a:cs typeface="Arial" pitchFamily="34" charset="0"/>
              </a:rPr>
              <a:t>Nemá smysl, neboť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467544" y="6120000"/>
            <a:ext cx="83529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>
                <a:solidFill>
                  <a:schemeClr val="accent6">
                    <a:lumMod val="75000"/>
                  </a:schemeClr>
                </a:solidFill>
              </a:rPr>
              <a:t>Druhá mocnina libovolného čísla je vždy nezáporná.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3"/>
              <p:cNvSpPr txBox="1">
                <a:spLocks noChangeArrowheads="1"/>
              </p:cNvSpPr>
              <p:nvPr/>
            </p:nvSpPr>
            <p:spPr bwMode="auto">
              <a:xfrm>
                <a:off x="720000" y="3960000"/>
                <a:ext cx="1979792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2 500</m:t>
                          </m:r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30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0000" y="3960000"/>
                <a:ext cx="1979792" cy="504056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"/>
              <p:cNvSpPr txBox="1">
                <a:spLocks noChangeArrowheads="1"/>
              </p:cNvSpPr>
              <p:nvPr/>
            </p:nvSpPr>
            <p:spPr bwMode="auto">
              <a:xfrm>
                <a:off x="2380783" y="3996000"/>
                <a:ext cx="926641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0" i="1" u="dbl" smtClean="0">
                          <a:latin typeface="Cambria Math"/>
                        </a:rPr>
                        <m:t>50</m:t>
                      </m:r>
                    </m:oMath>
                  </m:oMathPara>
                </a14:m>
                <a:endParaRPr lang="cs-CZ" sz="2800" b="1" u="dbl" dirty="0"/>
              </a:p>
            </p:txBody>
          </p:sp>
        </mc:Choice>
        <mc:Fallback xmlns="">
          <p:sp>
            <p:nvSpPr>
              <p:cNvPr id="32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80783" y="3996000"/>
                <a:ext cx="926641" cy="504056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"/>
              <p:cNvSpPr txBox="1">
                <a:spLocks noChangeArrowheads="1"/>
              </p:cNvSpPr>
              <p:nvPr/>
            </p:nvSpPr>
            <p:spPr bwMode="auto">
              <a:xfrm>
                <a:off x="3600000" y="3960000"/>
                <a:ext cx="2412160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50</m:t>
                          </m:r>
                        </m:e>
                        <m:sup>
                          <m:r>
                            <a:rPr lang="cs-CZ" sz="28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cs-CZ" sz="2800" b="0" i="1" smtClean="0">
                          <a:latin typeface="Cambria Math"/>
                        </a:rPr>
                        <m:t>=2 500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33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00000" y="3960000"/>
                <a:ext cx="2412160" cy="504056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6881057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12" grpId="0" build="p"/>
      <p:bldP spid="13" grpId="0" build="p"/>
      <p:bldP spid="14" grpId="0" build="p"/>
      <p:bldP spid="15" grpId="0" build="p"/>
      <p:bldP spid="18" grpId="0" build="p"/>
      <p:bldP spid="19" grpId="0" build="p"/>
      <p:bldP spid="21" grpId="0" build="p"/>
      <p:bldP spid="24" grpId="0" build="p"/>
      <p:bldP spid="27" grpId="0" build="p"/>
      <p:bldP spid="28" grpId="0" build="p"/>
      <p:bldP spid="29" grpId="0" build="p"/>
      <p:bldP spid="8" grpId="0"/>
      <p:bldP spid="30" grpId="0" build="p"/>
      <p:bldP spid="32" grpId="0" build="p"/>
      <p:bldP spid="3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2EB5E4EA-897E-4929-8C78-A94844FC0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/>
              <a:t>Odmocnina „čtvercových čísel“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ABC0B5E-CC7A-469A-B506-F9E6A92AB2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9552" y="2017713"/>
            <a:ext cx="4032448" cy="4114800"/>
          </a:xfrm>
        </p:spPr>
        <p:txBody>
          <a:bodyPr/>
          <a:lstStyle/>
          <a:p>
            <a:r>
              <a:rPr lang="cs-CZ" sz="2000" dirty="0"/>
              <a:t>√1 = 1    </a:t>
            </a:r>
            <a:r>
              <a:rPr lang="cs-CZ" sz="1400" dirty="0"/>
              <a:t>protože 1² = 1</a:t>
            </a:r>
          </a:p>
          <a:p>
            <a:r>
              <a:rPr lang="cs-CZ" sz="2000" dirty="0"/>
              <a:t>√4 = 2    </a:t>
            </a:r>
            <a:r>
              <a:rPr lang="cs-CZ" sz="1400" dirty="0"/>
              <a:t>protože 2² = 4</a:t>
            </a:r>
          </a:p>
          <a:p>
            <a:r>
              <a:rPr lang="cs-CZ" sz="2000" dirty="0"/>
              <a:t>√9 = 3    </a:t>
            </a:r>
            <a:r>
              <a:rPr lang="cs-CZ" sz="1400" dirty="0"/>
              <a:t>protože 3² = 9</a:t>
            </a:r>
          </a:p>
          <a:p>
            <a:r>
              <a:rPr lang="cs-CZ" sz="2000" dirty="0"/>
              <a:t>√16 = 4  </a:t>
            </a:r>
            <a:r>
              <a:rPr lang="cs-CZ" sz="1400" dirty="0"/>
              <a:t>protože 4² = 16</a:t>
            </a:r>
          </a:p>
          <a:p>
            <a:r>
              <a:rPr lang="cs-CZ" sz="2000" dirty="0"/>
              <a:t>√25 = 5  </a:t>
            </a:r>
            <a:r>
              <a:rPr lang="cs-CZ" sz="1400" dirty="0"/>
              <a:t>protože 5² = 25</a:t>
            </a:r>
          </a:p>
          <a:p>
            <a:r>
              <a:rPr lang="cs-CZ" sz="2000" dirty="0"/>
              <a:t>√36 = 6  </a:t>
            </a:r>
            <a:r>
              <a:rPr lang="cs-CZ" sz="1400" dirty="0"/>
              <a:t>protože 6² = 36</a:t>
            </a:r>
          </a:p>
          <a:p>
            <a:r>
              <a:rPr lang="cs-CZ" sz="2000" dirty="0"/>
              <a:t>√49 = 7  </a:t>
            </a:r>
            <a:r>
              <a:rPr lang="cs-CZ" sz="1400" dirty="0"/>
              <a:t>protože 7² = 49</a:t>
            </a:r>
          </a:p>
          <a:p>
            <a:r>
              <a:rPr lang="cs-CZ" sz="2000" dirty="0"/>
              <a:t>√64 = 8  </a:t>
            </a:r>
            <a:r>
              <a:rPr lang="cs-CZ" sz="1400" dirty="0"/>
              <a:t>protože 8² = 64</a:t>
            </a:r>
          </a:p>
          <a:p>
            <a:r>
              <a:rPr lang="cs-CZ" sz="2000" dirty="0"/>
              <a:t>√81 = 9  </a:t>
            </a:r>
            <a:r>
              <a:rPr lang="cs-CZ" sz="1400" dirty="0"/>
              <a:t>protože 9² = 81</a:t>
            </a:r>
          </a:p>
          <a:p>
            <a:r>
              <a:rPr lang="cs-CZ" sz="2000" dirty="0"/>
              <a:t>√100 = 10 </a:t>
            </a:r>
            <a:r>
              <a:rPr lang="cs-CZ" sz="1400" dirty="0"/>
              <a:t>protože 10² = 100 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BB8AFCAF-284F-4869-BE81-3E8618F615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6016" y="1916832"/>
            <a:ext cx="3810000" cy="4114800"/>
          </a:xfrm>
        </p:spPr>
        <p:txBody>
          <a:bodyPr/>
          <a:lstStyle/>
          <a:p>
            <a:r>
              <a:rPr lang="cs-CZ" sz="2000" dirty="0"/>
              <a:t>√121 = 11 </a:t>
            </a:r>
            <a:r>
              <a:rPr lang="cs-CZ" sz="1400" dirty="0"/>
              <a:t>protože 11² = 121 </a:t>
            </a:r>
          </a:p>
          <a:p>
            <a:r>
              <a:rPr lang="cs-CZ" sz="2000" dirty="0"/>
              <a:t>√144 = 12 </a:t>
            </a:r>
            <a:r>
              <a:rPr lang="cs-CZ" sz="1400" dirty="0"/>
              <a:t>protože 12² = 144</a:t>
            </a:r>
          </a:p>
          <a:p>
            <a:r>
              <a:rPr lang="cs-CZ" sz="2000" dirty="0"/>
              <a:t>√169 = 13 </a:t>
            </a:r>
            <a:r>
              <a:rPr lang="cs-CZ" sz="1400" dirty="0"/>
              <a:t>protože 13² = 169 </a:t>
            </a:r>
          </a:p>
          <a:p>
            <a:r>
              <a:rPr lang="cs-CZ" sz="2000" dirty="0"/>
              <a:t>√196 = 14 </a:t>
            </a:r>
            <a:r>
              <a:rPr lang="cs-CZ" sz="1400" dirty="0"/>
              <a:t>protože 14² = 196 </a:t>
            </a:r>
          </a:p>
          <a:p>
            <a:r>
              <a:rPr lang="cs-CZ" sz="2000" dirty="0"/>
              <a:t>√225 = 15 </a:t>
            </a:r>
            <a:r>
              <a:rPr lang="cs-CZ" sz="1400" dirty="0"/>
              <a:t>protože 15² = 225 </a:t>
            </a:r>
          </a:p>
          <a:p>
            <a:r>
              <a:rPr lang="cs-CZ" sz="2000" dirty="0"/>
              <a:t>√256 = 16 </a:t>
            </a:r>
            <a:r>
              <a:rPr lang="cs-CZ" sz="1400" dirty="0"/>
              <a:t>protože 16² = 256 </a:t>
            </a:r>
          </a:p>
          <a:p>
            <a:r>
              <a:rPr lang="cs-CZ" sz="2000" dirty="0"/>
              <a:t>√289 = 17 </a:t>
            </a:r>
            <a:r>
              <a:rPr lang="cs-CZ" sz="1400" dirty="0"/>
              <a:t>protože 17² = 289 </a:t>
            </a:r>
          </a:p>
          <a:p>
            <a:r>
              <a:rPr lang="cs-CZ" sz="2000" dirty="0"/>
              <a:t>√324 = 18 </a:t>
            </a:r>
            <a:r>
              <a:rPr lang="cs-CZ" sz="1400" dirty="0"/>
              <a:t>protože 18² = 324 </a:t>
            </a:r>
          </a:p>
          <a:p>
            <a:r>
              <a:rPr lang="cs-CZ" sz="2000" dirty="0"/>
              <a:t>√361 = 19 </a:t>
            </a:r>
            <a:r>
              <a:rPr lang="cs-CZ" sz="1400" dirty="0"/>
              <a:t>protože 19² = 361 </a:t>
            </a:r>
          </a:p>
          <a:p>
            <a:r>
              <a:rPr lang="cs-CZ" sz="2000" dirty="0"/>
              <a:t>√400 = 20 </a:t>
            </a:r>
            <a:r>
              <a:rPr lang="cs-CZ" sz="1400" dirty="0"/>
              <a:t>protože 20² = 400 </a:t>
            </a:r>
          </a:p>
          <a:p>
            <a:r>
              <a:rPr lang="cs-CZ" sz="2000" dirty="0"/>
              <a:t>√625 = 25 </a:t>
            </a:r>
            <a:r>
              <a:rPr lang="cs-CZ" sz="1400" dirty="0"/>
              <a:t>protože 25² = 625</a:t>
            </a:r>
          </a:p>
        </p:txBody>
      </p:sp>
    </p:spTree>
    <p:extLst>
      <p:ext uri="{BB962C8B-B14F-4D97-AF65-F5344CB8AC3E}">
        <p14:creationId xmlns:p14="http://schemas.microsoft.com/office/powerpoint/2010/main" val="4204646677"/>
      </p:ext>
    </p:extLst>
  </p:cSld>
  <p:clrMapOvr>
    <a:masterClrMapping/>
  </p:clrMapOvr>
  <p:transition spd="med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34952" y="262163"/>
            <a:ext cx="7793037" cy="1462087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cs-CZ" dirty="0"/>
              <a:t>Druhá odmocnina velkých čísel</a:t>
            </a:r>
            <a:endParaRPr lang="cs-CZ" sz="3200" dirty="0"/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720000" y="1916832"/>
            <a:ext cx="554461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2562" tIns="46037" rIns="182562" bIns="46037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cs-CZ" sz="2800" dirty="0"/>
              <a:t>Určete druhou odmocninu čísel:</a:t>
            </a:r>
            <a:endParaRPr lang="cs-CZ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3960200" y="2644263"/>
                <a:ext cx="1547904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𝟏𝟎𝟎</m:t>
                          </m:r>
                        </m:e>
                      </m:rad>
                      <m:r>
                        <a:rPr lang="cs-CZ" sz="28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0200" y="2644263"/>
                <a:ext cx="1547904" cy="57394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3482831" y="3158903"/>
                <a:ext cx="2097281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𝟏𝟎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 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𝟎𝟎𝟎</m:t>
                          </m:r>
                        </m:e>
                      </m:rad>
                      <m:r>
                        <a:rPr lang="cs-CZ" sz="28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2831" y="3158903"/>
                <a:ext cx="2097281" cy="57394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3024176" y="3724263"/>
                <a:ext cx="2791845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𝟏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 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𝟎𝟎𝟎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 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𝟎𝟎𝟎</m:t>
                          </m:r>
                        </m:e>
                      </m:rad>
                      <m:r>
                        <a:rPr lang="cs-CZ" sz="28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4176" y="3724263"/>
                <a:ext cx="2791845" cy="57394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ovéPole 17"/>
              <p:cNvSpPr txBox="1"/>
              <p:nvPr/>
            </p:nvSpPr>
            <p:spPr>
              <a:xfrm>
                <a:off x="2555776" y="4264263"/>
                <a:ext cx="2976375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𝟏𝟎𝟎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 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𝟎𝟎𝟎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 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𝟎𝟎𝟎</m:t>
                          </m:r>
                        </m:e>
                      </m:rad>
                      <m:r>
                        <a:rPr lang="cs-CZ" sz="28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18" name="TextovéPol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4264263"/>
                <a:ext cx="2976375" cy="57394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2123728" y="4804263"/>
                <a:ext cx="3391329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𝟏𝟎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 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𝟎𝟎𝟎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 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𝟎𝟎𝟎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 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𝟎𝟎𝟎</m:t>
                          </m:r>
                        </m:e>
                      </m:rad>
                      <m:r>
                        <a:rPr lang="cs-CZ" sz="28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4804263"/>
                <a:ext cx="3391329" cy="57394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1619672" y="5344306"/>
                <a:ext cx="4594217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𝟏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 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𝟎𝟎𝟎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 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𝟎𝟎𝟎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 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𝟎𝟎𝟎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 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𝟎𝟎𝟎</m:t>
                          </m:r>
                        </m:e>
                      </m:rad>
                      <m:r>
                        <a:rPr lang="cs-CZ" sz="28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672" y="5344306"/>
                <a:ext cx="4594217" cy="57394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5436177" y="2644263"/>
                <a:ext cx="720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/>
                        </a:rPr>
                        <m:t>𝟏𝟎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177" y="2644263"/>
                <a:ext cx="720000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/>
              <p:cNvSpPr txBox="1"/>
              <p:nvPr/>
            </p:nvSpPr>
            <p:spPr>
              <a:xfrm>
                <a:off x="5472176" y="3184263"/>
                <a:ext cx="95662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/>
                        </a:rPr>
                        <m:t>𝟏𝟎𝟎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22" name="TextovéPol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176" y="3184263"/>
                <a:ext cx="956629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5436177" y="3724263"/>
                <a:ext cx="127845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/>
                        </a:rPr>
                        <m:t>𝟏</m:t>
                      </m:r>
                      <m:r>
                        <a:rPr lang="cs-CZ" sz="2800" b="1" i="1" smtClean="0">
                          <a:latin typeface="Cambria Math"/>
                        </a:rPr>
                        <m:t> </m:t>
                      </m:r>
                      <m:r>
                        <a:rPr lang="cs-CZ" sz="2800" b="1" i="1" smtClean="0">
                          <a:latin typeface="Cambria Math"/>
                        </a:rPr>
                        <m:t>𝟎𝟎𝟎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177" y="3724263"/>
                <a:ext cx="1278456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ovéPole 23"/>
              <p:cNvSpPr txBox="1"/>
              <p:nvPr/>
            </p:nvSpPr>
            <p:spPr>
              <a:xfrm>
                <a:off x="5436177" y="4264263"/>
                <a:ext cx="158409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/>
                        </a:rPr>
                        <m:t>𝟏𝟎</m:t>
                      </m:r>
                      <m:r>
                        <a:rPr lang="cs-CZ" sz="2800" b="1" i="1" smtClean="0">
                          <a:latin typeface="Cambria Math"/>
                        </a:rPr>
                        <m:t> </m:t>
                      </m:r>
                      <m:r>
                        <a:rPr lang="cs-CZ" sz="2800" b="1" i="1" smtClean="0">
                          <a:latin typeface="Cambria Math"/>
                        </a:rPr>
                        <m:t>𝟎𝟎𝟎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24" name="TextovéPol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177" y="4264263"/>
                <a:ext cx="1584096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ovéPole 24"/>
              <p:cNvSpPr txBox="1"/>
              <p:nvPr/>
            </p:nvSpPr>
            <p:spPr>
              <a:xfrm>
                <a:off x="5472176" y="4804263"/>
                <a:ext cx="174013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/>
                        </a:rPr>
                        <m:t>𝟏𝟎𝟎</m:t>
                      </m:r>
                      <m:r>
                        <a:rPr lang="cs-CZ" sz="2800" b="1" i="1" smtClean="0">
                          <a:latin typeface="Cambria Math"/>
                        </a:rPr>
                        <m:t> </m:t>
                      </m:r>
                      <m:r>
                        <a:rPr lang="cs-CZ" sz="2800" b="1" i="1" smtClean="0">
                          <a:latin typeface="Cambria Math"/>
                        </a:rPr>
                        <m:t>𝟎𝟎𝟎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25" name="TextovéPol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176" y="4804263"/>
                <a:ext cx="1740139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ovéPole 25"/>
              <p:cNvSpPr txBox="1"/>
              <p:nvPr/>
            </p:nvSpPr>
            <p:spPr>
              <a:xfrm>
                <a:off x="5453978" y="5346000"/>
                <a:ext cx="200287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/>
                        </a:rPr>
                        <m:t>𝟏</m:t>
                      </m:r>
                      <m:r>
                        <a:rPr lang="cs-CZ" sz="2800" b="1" i="1" smtClean="0">
                          <a:latin typeface="Cambria Math"/>
                        </a:rPr>
                        <m:t> </m:t>
                      </m:r>
                      <m:r>
                        <a:rPr lang="cs-CZ" sz="2800" b="1" i="1" smtClean="0">
                          <a:latin typeface="Cambria Math"/>
                        </a:rPr>
                        <m:t>𝟎𝟎𝟎</m:t>
                      </m:r>
                      <m:r>
                        <a:rPr lang="cs-CZ" sz="2800" b="1" i="1" smtClean="0">
                          <a:latin typeface="Cambria Math"/>
                        </a:rPr>
                        <m:t> </m:t>
                      </m:r>
                      <m:r>
                        <a:rPr lang="cs-CZ" sz="2800" b="1" i="1" smtClean="0">
                          <a:latin typeface="Cambria Math"/>
                        </a:rPr>
                        <m:t>𝟎𝟎𝟎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26" name="TextovéPol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3978" y="5346000"/>
                <a:ext cx="2002871" cy="52322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Přímá spojnice 6"/>
          <p:cNvCxnSpPr/>
          <p:nvPr/>
        </p:nvCxnSpPr>
        <p:spPr bwMode="auto">
          <a:xfrm>
            <a:off x="4860244" y="2376000"/>
            <a:ext cx="0" cy="340060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Přímá spojnice 10"/>
          <p:cNvCxnSpPr/>
          <p:nvPr/>
        </p:nvCxnSpPr>
        <p:spPr bwMode="auto">
          <a:xfrm flipH="1">
            <a:off x="1763688" y="5796000"/>
            <a:ext cx="3096488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Přímá spojnice 30"/>
          <p:cNvCxnSpPr/>
          <p:nvPr/>
        </p:nvCxnSpPr>
        <p:spPr bwMode="auto">
          <a:xfrm flipV="1">
            <a:off x="1763688" y="2376000"/>
            <a:ext cx="3096556" cy="340060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29" name="Přímá spojnice 5128"/>
          <p:cNvCxnSpPr/>
          <p:nvPr/>
        </p:nvCxnSpPr>
        <p:spPr bwMode="auto">
          <a:xfrm>
            <a:off x="5532151" y="2348881"/>
            <a:ext cx="0" cy="340060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31" name="Přímá spojnice 5130"/>
          <p:cNvCxnSpPr/>
          <p:nvPr/>
        </p:nvCxnSpPr>
        <p:spPr bwMode="auto">
          <a:xfrm>
            <a:off x="5532151" y="5749487"/>
            <a:ext cx="1680164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33" name="Přímá spojnice 5132"/>
          <p:cNvCxnSpPr/>
          <p:nvPr/>
        </p:nvCxnSpPr>
        <p:spPr bwMode="auto">
          <a:xfrm flipH="1" flipV="1">
            <a:off x="5532152" y="2348881"/>
            <a:ext cx="1680163" cy="340060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136" name="TextovéPole 5135"/>
          <p:cNvSpPr txBox="1"/>
          <p:nvPr/>
        </p:nvSpPr>
        <p:spPr>
          <a:xfrm>
            <a:off x="72049" y="6095074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>
                <a:solidFill>
                  <a:srgbClr val="FF0000"/>
                </a:solidFill>
              </a:rPr>
              <a:t>Při výpočtu druhé odmocniny je </a:t>
            </a:r>
            <a:r>
              <a:rPr lang="cs-CZ" sz="2400" b="1" u="sng" dirty="0">
                <a:solidFill>
                  <a:srgbClr val="FF0000"/>
                </a:solidFill>
              </a:rPr>
              <a:t>počet nul poloviční</a:t>
            </a:r>
            <a:r>
              <a:rPr lang="cs-CZ" sz="2400" b="1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8858656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1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  <p:bldP spid="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51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828464" y="245423"/>
            <a:ext cx="7793037" cy="1462087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cs-CZ" sz="3600" dirty="0"/>
              <a:t>Druhá odmocnina desetinných čísel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720000" y="1916832"/>
            <a:ext cx="554461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2562" tIns="46037" rIns="182562" bIns="46037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cs-CZ" sz="2800" dirty="0"/>
              <a:t>Určete druhou odmocninu čísel:</a:t>
            </a:r>
            <a:endParaRPr lang="cs-CZ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3716727" y="3060000"/>
                <a:ext cx="1746392" cy="6141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,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𝟎𝟏</m:t>
                          </m:r>
                        </m:e>
                      </m:rad>
                      <m:r>
                        <a:rPr lang="cs-CZ" sz="28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6727" y="3060000"/>
                <a:ext cx="1746392" cy="61414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3212671" y="3600000"/>
                <a:ext cx="2385849" cy="6141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, 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𝟎𝟎𝟎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 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𝟏</m:t>
                          </m:r>
                        </m:e>
                      </m:rad>
                      <m:r>
                        <a:rPr lang="cs-CZ" sz="28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2671" y="3600000"/>
                <a:ext cx="2385849" cy="61414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2780623" y="4140000"/>
                <a:ext cx="2900205" cy="6141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,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𝟎𝟎𝟎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 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𝟎𝟎𝟏</m:t>
                          </m:r>
                        </m:e>
                      </m:rad>
                      <m:r>
                        <a:rPr lang="cs-CZ" sz="28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0623" y="4140000"/>
                <a:ext cx="2900205" cy="61414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ovéPole 17"/>
              <p:cNvSpPr txBox="1"/>
              <p:nvPr/>
            </p:nvSpPr>
            <p:spPr>
              <a:xfrm>
                <a:off x="2267744" y="4680000"/>
                <a:ext cx="3264415" cy="6141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,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𝟎𝟎𝟎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 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𝟎𝟎𝟎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 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𝟎𝟏</m:t>
                          </m:r>
                        </m:e>
                      </m:rad>
                      <m:r>
                        <a:rPr lang="cs-CZ" sz="28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18" name="TextovéPol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4680000"/>
                <a:ext cx="3264415" cy="61414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1772511" y="5220000"/>
                <a:ext cx="3643681" cy="6141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1" i="1" smtClean="0">
                              <a:latin typeface="Cambria Math"/>
                            </a:rPr>
                            <m:t>𝟎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,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𝟎𝟎𝟎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 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𝟎𝟎𝟎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 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𝟎𝟎𝟎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 </m:t>
                          </m:r>
                          <m:r>
                            <a:rPr lang="cs-CZ" sz="2800" b="1" i="1" smtClean="0">
                              <a:latin typeface="Cambria Math"/>
                            </a:rPr>
                            <m:t>𝟏</m:t>
                          </m:r>
                        </m:e>
                      </m:rad>
                      <m:r>
                        <a:rPr lang="cs-CZ" sz="2800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2511" y="5220000"/>
                <a:ext cx="3643681" cy="61414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ovéPole 19"/>
              <p:cNvSpPr txBox="1"/>
              <p:nvPr/>
            </p:nvSpPr>
            <p:spPr>
              <a:xfrm>
                <a:off x="1368152" y="5760000"/>
                <a:ext cx="4572000" cy="5425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28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cs-CZ" sz="2800" b="1" i="1" smtClean="0">
                            <a:latin typeface="Cambria Math"/>
                          </a:rPr>
                          <m:t>𝟎</m:t>
                        </m:r>
                        <m:r>
                          <a:rPr lang="cs-CZ" sz="2800" b="1" i="1" smtClean="0">
                            <a:latin typeface="Cambria Math"/>
                          </a:rPr>
                          <m:t>,</m:t>
                        </m:r>
                        <m:r>
                          <a:rPr lang="cs-CZ" sz="2800" b="1" i="1" smtClean="0">
                            <a:latin typeface="Cambria Math"/>
                          </a:rPr>
                          <m:t>𝟎𝟎𝟎</m:t>
                        </m:r>
                        <m:r>
                          <a:rPr lang="cs-CZ" sz="2800" b="1" i="1" smtClean="0">
                            <a:latin typeface="Cambria Math"/>
                          </a:rPr>
                          <m:t> </m:t>
                        </m:r>
                        <m:r>
                          <a:rPr lang="cs-CZ" sz="2800" b="1" i="1" smtClean="0">
                            <a:latin typeface="Cambria Math"/>
                          </a:rPr>
                          <m:t>𝟎𝟎𝟎</m:t>
                        </m:r>
                        <m:r>
                          <a:rPr lang="cs-CZ" sz="2800" b="1" i="1" smtClean="0">
                            <a:latin typeface="Cambria Math"/>
                          </a:rPr>
                          <m:t> </m:t>
                        </m:r>
                        <m:r>
                          <a:rPr lang="cs-CZ" sz="2800" b="1" i="1" smtClean="0">
                            <a:latin typeface="Cambria Math"/>
                          </a:rPr>
                          <m:t>𝟎𝟎𝟎</m:t>
                        </m:r>
                        <m:r>
                          <a:rPr lang="cs-CZ" sz="2800" b="1" i="1" smtClean="0">
                            <a:latin typeface="Cambria Math"/>
                          </a:rPr>
                          <m:t> </m:t>
                        </m:r>
                        <m:r>
                          <a:rPr lang="cs-CZ" sz="2800" b="1" i="1" smtClean="0">
                            <a:latin typeface="Cambria Math"/>
                          </a:rPr>
                          <m:t>𝟎𝟎𝟏</m:t>
                        </m:r>
                      </m:e>
                    </m:rad>
                    <m:r>
                      <a:rPr lang="cs-CZ" sz="2800" b="1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sz="2800" b="1" i="1" dirty="0"/>
                  <a:t> </a:t>
                </a:r>
              </a:p>
            </p:txBody>
          </p:sp>
        </mc:Choice>
        <mc:Fallback xmlns="">
          <p:sp>
            <p:nvSpPr>
              <p:cNvPr id="20" name="TextovéPol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8152" y="5760000"/>
                <a:ext cx="4572000" cy="54258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5300983" y="3096000"/>
                <a:ext cx="108004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/>
                        </a:rPr>
                        <m:t>𝟎</m:t>
                      </m:r>
                      <m:r>
                        <a:rPr lang="cs-CZ" sz="2800" b="1" i="1" smtClean="0">
                          <a:latin typeface="Cambria Math"/>
                        </a:rPr>
                        <m:t>,</m:t>
                      </m:r>
                      <m:r>
                        <a:rPr lang="cs-CZ" sz="28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0983" y="3096000"/>
                <a:ext cx="1080040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/>
              <p:cNvSpPr txBox="1"/>
              <p:nvPr/>
            </p:nvSpPr>
            <p:spPr>
              <a:xfrm>
                <a:off x="5336983" y="3636000"/>
                <a:ext cx="191325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/>
                        </a:rPr>
                        <m:t>𝟎</m:t>
                      </m:r>
                      <m:r>
                        <a:rPr lang="cs-CZ" sz="2800" b="1" i="1" smtClean="0">
                          <a:latin typeface="Cambria Math"/>
                        </a:rPr>
                        <m:t>,</m:t>
                      </m:r>
                      <m:r>
                        <a:rPr lang="cs-CZ" sz="2800" b="1" i="1" smtClean="0">
                          <a:latin typeface="Cambria Math"/>
                        </a:rPr>
                        <m:t>𝟎𝟏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22" name="TextovéPol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6983" y="3636000"/>
                <a:ext cx="1913259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5300983" y="4176000"/>
                <a:ext cx="255691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/>
                        </a:rPr>
                        <m:t>𝟎</m:t>
                      </m:r>
                      <m:r>
                        <a:rPr lang="cs-CZ" sz="2800" b="1" i="1" smtClean="0">
                          <a:latin typeface="Cambria Math"/>
                        </a:rPr>
                        <m:t>,</m:t>
                      </m:r>
                      <m:r>
                        <a:rPr lang="cs-CZ" sz="2800" b="1" i="1" smtClean="0">
                          <a:latin typeface="Cambria Math"/>
                        </a:rPr>
                        <m:t>𝟎𝟎𝟏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0983" y="4176000"/>
                <a:ext cx="2556913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ovéPole 23"/>
              <p:cNvSpPr txBox="1"/>
              <p:nvPr/>
            </p:nvSpPr>
            <p:spPr>
              <a:xfrm>
                <a:off x="5300983" y="4716000"/>
                <a:ext cx="269005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/>
                        </a:rPr>
                        <m:t>𝟎</m:t>
                      </m:r>
                      <m:r>
                        <a:rPr lang="cs-CZ" sz="2800" b="1" i="1" smtClean="0">
                          <a:latin typeface="Cambria Math"/>
                        </a:rPr>
                        <m:t>,</m:t>
                      </m:r>
                      <m:r>
                        <a:rPr lang="cs-CZ" sz="2800" b="1" i="1" smtClean="0">
                          <a:latin typeface="Cambria Math"/>
                        </a:rPr>
                        <m:t>𝟎𝟎𝟎</m:t>
                      </m:r>
                      <m:r>
                        <a:rPr lang="cs-CZ" sz="2800" b="1" i="1" smtClean="0">
                          <a:latin typeface="Cambria Math"/>
                        </a:rPr>
                        <m:t> </m:t>
                      </m:r>
                      <m:r>
                        <a:rPr lang="cs-CZ" sz="2800" b="1" i="1" smtClean="0"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24" name="TextovéPol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0983" y="4716000"/>
                <a:ext cx="2690059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ovéPole 24"/>
              <p:cNvSpPr txBox="1"/>
              <p:nvPr/>
            </p:nvSpPr>
            <p:spPr>
              <a:xfrm>
                <a:off x="5336983" y="5256000"/>
                <a:ext cx="271617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/>
                        </a:rPr>
                        <m:t>𝟎</m:t>
                      </m:r>
                      <m:r>
                        <a:rPr lang="cs-CZ" sz="2800" b="1" i="1" smtClean="0">
                          <a:latin typeface="Cambria Math"/>
                        </a:rPr>
                        <m:t>,</m:t>
                      </m:r>
                      <m:r>
                        <a:rPr lang="cs-CZ" sz="2800" b="1" i="1" smtClean="0">
                          <a:latin typeface="Cambria Math"/>
                        </a:rPr>
                        <m:t>𝟎𝟎𝟎</m:t>
                      </m:r>
                      <m:r>
                        <a:rPr lang="cs-CZ" sz="2800" b="1" i="1" smtClean="0">
                          <a:latin typeface="Cambria Math"/>
                        </a:rPr>
                        <m:t> </m:t>
                      </m:r>
                      <m:r>
                        <a:rPr lang="cs-CZ" sz="2800" b="1" i="1" smtClean="0">
                          <a:latin typeface="Cambria Math"/>
                        </a:rPr>
                        <m:t>𝟎𝟏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25" name="TextovéPol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6983" y="5256000"/>
                <a:ext cx="2716179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ovéPole 25"/>
              <p:cNvSpPr txBox="1"/>
              <p:nvPr/>
            </p:nvSpPr>
            <p:spPr>
              <a:xfrm>
                <a:off x="5318785" y="5796000"/>
                <a:ext cx="400574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1" i="1" smtClean="0">
                          <a:latin typeface="Cambria Math"/>
                        </a:rPr>
                        <m:t>𝟎</m:t>
                      </m:r>
                      <m:r>
                        <a:rPr lang="cs-CZ" sz="2800" b="1" i="1" smtClean="0">
                          <a:latin typeface="Cambria Math"/>
                        </a:rPr>
                        <m:t>,</m:t>
                      </m:r>
                      <m:r>
                        <a:rPr lang="cs-CZ" sz="2800" b="1" i="1" smtClean="0">
                          <a:latin typeface="Cambria Math"/>
                        </a:rPr>
                        <m:t>𝟎𝟎𝟎</m:t>
                      </m:r>
                      <m:r>
                        <a:rPr lang="cs-CZ" sz="2800" b="1" i="1" smtClean="0">
                          <a:latin typeface="Cambria Math"/>
                        </a:rPr>
                        <m:t> </m:t>
                      </m:r>
                      <m:r>
                        <a:rPr lang="cs-CZ" sz="2800" b="1" i="1" smtClean="0">
                          <a:latin typeface="Cambria Math"/>
                        </a:rPr>
                        <m:t>𝟎𝟎𝟏</m:t>
                      </m:r>
                    </m:oMath>
                  </m:oMathPara>
                </a14:m>
                <a:endParaRPr lang="cs-CZ" sz="2800" b="1" i="1" dirty="0"/>
              </a:p>
            </p:txBody>
          </p:sp>
        </mc:Choice>
        <mc:Fallback xmlns="">
          <p:sp>
            <p:nvSpPr>
              <p:cNvPr id="26" name="TextovéPole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8785" y="5796000"/>
                <a:ext cx="4005743" cy="52322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Přímá spojnice 6"/>
          <p:cNvCxnSpPr/>
          <p:nvPr/>
        </p:nvCxnSpPr>
        <p:spPr bwMode="auto">
          <a:xfrm>
            <a:off x="4724983" y="2592504"/>
            <a:ext cx="68" cy="342787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Přímá spojnice 10"/>
          <p:cNvCxnSpPr/>
          <p:nvPr/>
        </p:nvCxnSpPr>
        <p:spPr bwMode="auto">
          <a:xfrm flipH="1">
            <a:off x="1619672" y="6192000"/>
            <a:ext cx="3105311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Přímá spojnice 30"/>
          <p:cNvCxnSpPr/>
          <p:nvPr/>
        </p:nvCxnSpPr>
        <p:spPr bwMode="auto">
          <a:xfrm flipV="1">
            <a:off x="1583667" y="2592504"/>
            <a:ext cx="3141316" cy="359949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29" name="Přímá spojnice 5128"/>
          <p:cNvCxnSpPr/>
          <p:nvPr/>
        </p:nvCxnSpPr>
        <p:spPr bwMode="auto">
          <a:xfrm flipH="1">
            <a:off x="5416191" y="2614371"/>
            <a:ext cx="1" cy="359949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31" name="Přímá spojnice 5130"/>
          <p:cNvCxnSpPr/>
          <p:nvPr/>
        </p:nvCxnSpPr>
        <p:spPr bwMode="auto">
          <a:xfrm>
            <a:off x="5396958" y="6192000"/>
            <a:ext cx="1853284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33" name="Přímá spojnice 5132"/>
          <p:cNvCxnSpPr/>
          <p:nvPr/>
        </p:nvCxnSpPr>
        <p:spPr bwMode="auto">
          <a:xfrm flipH="1" flipV="1">
            <a:off x="5416192" y="2614371"/>
            <a:ext cx="1834051" cy="359949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136" name="TextovéPole 5135"/>
          <p:cNvSpPr txBox="1"/>
          <p:nvPr/>
        </p:nvSpPr>
        <p:spPr>
          <a:xfrm>
            <a:off x="17923" y="6322023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b="1" dirty="0">
                <a:solidFill>
                  <a:srgbClr val="FF0000"/>
                </a:solidFill>
              </a:rPr>
              <a:t>Při výpočtu druhé odmocniny je </a:t>
            </a:r>
            <a:r>
              <a:rPr lang="cs-CZ" sz="2000" b="1" u="sng" dirty="0">
                <a:solidFill>
                  <a:srgbClr val="FF0000"/>
                </a:solidFill>
              </a:rPr>
              <a:t>počet desetinných míst poloviční.</a:t>
            </a:r>
          </a:p>
        </p:txBody>
      </p:sp>
    </p:spTree>
    <p:extLst>
      <p:ext uri="{BB962C8B-B14F-4D97-AF65-F5344CB8AC3E}">
        <p14:creationId xmlns:p14="http://schemas.microsoft.com/office/powerpoint/2010/main" val="1751052290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1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1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  <p:bldP spid="4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51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cs-CZ" dirty="0"/>
              <a:t>Druhá odmocnina</a:t>
            </a:r>
            <a:endParaRPr lang="cs-CZ" sz="32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0000" y="1980000"/>
            <a:ext cx="5544616" cy="504056"/>
          </a:xfrm>
          <a:noFill/>
          <a:ln/>
        </p:spPr>
        <p:txBody>
          <a:bodyPr lIns="182562" tIns="46037" rIns="182562" bIns="46037"/>
          <a:lstStyle/>
          <a:p>
            <a:pPr marL="0" indent="0">
              <a:buNone/>
            </a:pPr>
            <a:r>
              <a:rPr lang="cs-CZ" sz="2800" dirty="0"/>
              <a:t>Určete druhou odmocninu čísel:</a:t>
            </a:r>
            <a:endParaRPr lang="cs-CZ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3"/>
              <p:cNvSpPr txBox="1">
                <a:spLocks noChangeArrowheads="1"/>
              </p:cNvSpPr>
              <p:nvPr/>
            </p:nvSpPr>
            <p:spPr bwMode="auto">
              <a:xfrm>
                <a:off x="720000" y="2520000"/>
                <a:ext cx="1584000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36</m:t>
                          </m:r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2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0000" y="2520000"/>
                <a:ext cx="1584000" cy="50405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3"/>
              <p:cNvSpPr txBox="1">
                <a:spLocks noChangeArrowheads="1"/>
              </p:cNvSpPr>
              <p:nvPr/>
            </p:nvSpPr>
            <p:spPr bwMode="auto">
              <a:xfrm>
                <a:off x="1872000" y="2556000"/>
                <a:ext cx="936104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0" i="1" u="dbl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cs-CZ" sz="2800" b="1" u="dbl" dirty="0"/>
              </a:p>
            </p:txBody>
          </p:sp>
        </mc:Choice>
        <mc:Fallback xmlns="">
          <p:sp>
            <p:nvSpPr>
              <p:cNvPr id="14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72000" y="2556000"/>
                <a:ext cx="936104" cy="50405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3"/>
              <p:cNvSpPr txBox="1">
                <a:spLocks noChangeArrowheads="1"/>
              </p:cNvSpPr>
              <p:nvPr/>
            </p:nvSpPr>
            <p:spPr bwMode="auto">
              <a:xfrm>
                <a:off x="720000" y="2988000"/>
                <a:ext cx="1944216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−36</m:t>
                          </m:r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5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0000" y="2988000"/>
                <a:ext cx="1944216" cy="50405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3"/>
              <p:cNvSpPr txBox="1">
                <a:spLocks noChangeArrowheads="1"/>
              </p:cNvSpPr>
              <p:nvPr/>
            </p:nvSpPr>
            <p:spPr bwMode="auto">
              <a:xfrm>
                <a:off x="2196000" y="2988000"/>
                <a:ext cx="3132348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0" i="1" smtClean="0">
                          <a:latin typeface="Cambria Math"/>
                        </a:rPr>
                        <m:t>𝑛𝑒𝑚</m:t>
                      </m:r>
                      <m:r>
                        <a:rPr lang="cs-CZ" sz="2800" b="0" i="1" smtClean="0">
                          <a:latin typeface="Cambria Math"/>
                        </a:rPr>
                        <m:t>á </m:t>
                      </m:r>
                      <m:r>
                        <a:rPr lang="cs-CZ" sz="2800" b="0" i="1" smtClean="0">
                          <a:latin typeface="Cambria Math"/>
                        </a:rPr>
                        <m:t>𝑠𝑚𝑦𝑠𝑙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16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96000" y="2988000"/>
                <a:ext cx="3132348" cy="50405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3"/>
              <p:cNvSpPr txBox="1">
                <a:spLocks noChangeArrowheads="1"/>
              </p:cNvSpPr>
              <p:nvPr/>
            </p:nvSpPr>
            <p:spPr bwMode="auto">
              <a:xfrm>
                <a:off x="720000" y="3456000"/>
                <a:ext cx="1763768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0" i="1" smtClean="0">
                          <a:latin typeface="Cambria Math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cs-CZ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cs-CZ" sz="2800" b="0" i="1" smtClean="0">
                              <a:latin typeface="Cambria Math"/>
                            </a:rPr>
                            <m:t>36</m:t>
                          </m:r>
                        </m:e>
                      </m:rad>
                      <m:r>
                        <a:rPr lang="cs-CZ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cs-CZ" sz="2800" b="1" dirty="0"/>
              </a:p>
            </p:txBody>
          </p:sp>
        </mc:Choice>
        <mc:Fallback xmlns="">
          <p:sp>
            <p:nvSpPr>
              <p:cNvPr id="21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20000" y="3456000"/>
                <a:ext cx="1763768" cy="50405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3"/>
              <p:cNvSpPr txBox="1">
                <a:spLocks noChangeArrowheads="1"/>
              </p:cNvSpPr>
              <p:nvPr/>
            </p:nvSpPr>
            <p:spPr bwMode="auto">
              <a:xfrm>
                <a:off x="2124000" y="3456000"/>
                <a:ext cx="936104" cy="5040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182562" tIns="46037" rIns="182562" bIns="46037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n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55000"/>
                  <a:buFont typeface="Wingdings" pitchFamily="2" charset="2"/>
                  <a:buChar char="n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50000"/>
                  <a:buFont typeface="Wingdings" pitchFamily="2" charset="2"/>
                  <a:buChar char="n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55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50000"/>
                  <a:buFont typeface="Wingdings" pitchFamily="2" charset="2"/>
                  <a:buChar char="n"/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pPr marL="0" indent="0">
                  <a:buFont typeface="Wingdings" pitchFamily="2" charset="2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sz="2800" b="0" i="1" u="dbl" smtClean="0">
                          <a:latin typeface="Cambria Math"/>
                        </a:rPr>
                        <m:t>−6</m:t>
                      </m:r>
                    </m:oMath>
                  </m:oMathPara>
                </a14:m>
                <a:endParaRPr lang="cs-CZ" sz="2800" b="1" u="dbl" dirty="0"/>
              </a:p>
            </p:txBody>
          </p:sp>
        </mc:Choice>
        <mc:Fallback xmlns="">
          <p:sp>
            <p:nvSpPr>
              <p:cNvPr id="23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24000" y="3456000"/>
                <a:ext cx="936104" cy="50405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Přímá spojnice se šipkou 2"/>
          <p:cNvCxnSpPr/>
          <p:nvPr/>
        </p:nvCxnSpPr>
        <p:spPr bwMode="auto">
          <a:xfrm flipV="1">
            <a:off x="1133832" y="3456000"/>
            <a:ext cx="234240" cy="909104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" name="TextovéPole 3"/>
          <p:cNvSpPr txBox="1"/>
          <p:nvPr/>
        </p:nvSpPr>
        <p:spPr>
          <a:xfrm>
            <a:off x="53776" y="4509120"/>
            <a:ext cx="3816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Základem odmocniny je číslo -36</a:t>
            </a:r>
          </a:p>
        </p:txBody>
      </p:sp>
      <p:cxnSp>
        <p:nvCxnSpPr>
          <p:cNvPr id="30" name="Přímá spojnice se šipkou 29"/>
          <p:cNvCxnSpPr/>
          <p:nvPr/>
        </p:nvCxnSpPr>
        <p:spPr bwMode="auto">
          <a:xfrm flipV="1">
            <a:off x="1133832" y="3969348"/>
            <a:ext cx="234240" cy="1060033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1" name="TextovéPole 30"/>
          <p:cNvSpPr txBox="1"/>
          <p:nvPr/>
        </p:nvSpPr>
        <p:spPr>
          <a:xfrm>
            <a:off x="89776" y="5029381"/>
            <a:ext cx="37262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Základem odmocniny je číslo 36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ovéPole 6"/>
              <p:cNvSpPr txBox="1"/>
              <p:nvPr/>
            </p:nvSpPr>
            <p:spPr>
              <a:xfrm>
                <a:off x="0" y="5735286"/>
                <a:ext cx="9144000" cy="7135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cs-CZ" sz="2000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𝒂</m:t>
                        </m:r>
                      </m:e>
                    </m:rad>
                    <m:r>
                      <a:rPr lang="cs-CZ" sz="20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;</m:t>
                    </m:r>
                    <m:r>
                      <a:rPr lang="cs-CZ" sz="20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𝒌𝒅𝒆</m:t>
                    </m:r>
                    <m:r>
                      <a:rPr lang="cs-CZ" sz="20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cs-CZ" sz="20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𝒂</m:t>
                    </m:r>
                    <m:r>
                      <a:rPr lang="cs-CZ" sz="20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cs-CZ" sz="2000" b="1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r>
                  <a:rPr lang="cs-CZ" sz="2000" b="1" dirty="0">
                    <a:solidFill>
                      <a:srgbClr val="FF0000"/>
                    </a:solidFill>
                  </a:rPr>
                  <a:t> není žádné reálné číslo (</a:t>
                </a:r>
                <a:r>
                  <a:rPr lang="cs-CZ" sz="2000" b="1" u="sng" dirty="0">
                    <a:solidFill>
                      <a:srgbClr val="FF0000"/>
                    </a:solidFill>
                  </a:rPr>
                  <a:t>druhá odmocnina ze záporného čísla</a:t>
                </a:r>
                <a:r>
                  <a:rPr lang="cs-CZ" sz="2000" b="1" dirty="0">
                    <a:solidFill>
                      <a:srgbClr val="FF0000"/>
                    </a:solidFill>
                  </a:rPr>
                  <a:t> v oboru reálných čísel </a:t>
                </a:r>
                <a:r>
                  <a:rPr lang="cs-CZ" sz="2000" b="1" u="sng" dirty="0">
                    <a:solidFill>
                      <a:srgbClr val="FF0000"/>
                    </a:solidFill>
                  </a:rPr>
                  <a:t>NEEXISTUJE</a:t>
                </a:r>
                <a:r>
                  <a:rPr lang="cs-CZ" sz="2000" b="1" dirty="0">
                    <a:solidFill>
                      <a:srgbClr val="FF0000"/>
                    </a:solidFill>
                  </a:rPr>
                  <a:t>)</a:t>
                </a:r>
              </a:p>
            </p:txBody>
          </p:sp>
        </mc:Choice>
        <mc:Fallback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735286"/>
                <a:ext cx="9144000" cy="713593"/>
              </a:xfrm>
              <a:prstGeom prst="rect">
                <a:avLst/>
              </a:prstGeom>
              <a:blipFill>
                <a:blip r:embed="rId8"/>
                <a:stretch>
                  <a:fillRect t="-4274" b="-145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5971550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  <p:bldP spid="12" grpId="0" build="p"/>
      <p:bldP spid="14" grpId="0" build="p"/>
      <p:bldP spid="15" grpId="0" build="p"/>
      <p:bldP spid="16" grpId="0" build="p"/>
      <p:bldP spid="21" grpId="0" build="p"/>
      <p:bldP spid="21" grpId="1" build="allAtOnce"/>
      <p:bldP spid="21" grpId="2" build="allAtOnce"/>
      <p:bldP spid="23" grpId="0" build="p"/>
      <p:bldP spid="23" grpId="1" build="allAtOnce"/>
      <p:bldP spid="23" grpId="2" build="allAtOnce"/>
      <p:bldP spid="4" grpId="0"/>
      <p:bldP spid="4" grpId="1"/>
      <p:bldP spid="31" grpId="0"/>
      <p:bldP spid="31" grpId="1"/>
      <p:bldP spid="7" grpId="0"/>
    </p:bldLst>
  </p:timing>
</p:sld>
</file>

<file path=ppt/theme/theme1.xml><?xml version="1.0" encoding="utf-8"?>
<a:theme xmlns:a="http://schemas.openxmlformats.org/drawingml/2006/main" name="Prezentace školení zaměstnanců">
  <a:themeElements>
    <a:clrScheme name="Blends 5">
      <a:dk1>
        <a:srgbClr val="000000"/>
      </a:dk1>
      <a:lt1>
        <a:srgbClr val="FFFFFF"/>
      </a:lt1>
      <a:dk2>
        <a:srgbClr val="000066"/>
      </a:dk2>
      <a:lt2>
        <a:srgbClr val="333333"/>
      </a:lt2>
      <a:accent1>
        <a:srgbClr val="C4709A"/>
      </a:accent1>
      <a:accent2>
        <a:srgbClr val="4B4EB5"/>
      </a:accent2>
      <a:accent3>
        <a:srgbClr val="FFFFFF"/>
      </a:accent3>
      <a:accent4>
        <a:srgbClr val="000000"/>
      </a:accent4>
      <a:accent5>
        <a:srgbClr val="DEBBCA"/>
      </a:accent5>
      <a:accent6>
        <a:srgbClr val="4346A4"/>
      </a:accent6>
      <a:hlink>
        <a:srgbClr val="C481CF"/>
      </a:hlink>
      <a:folHlink>
        <a:srgbClr val="76B749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školení zaměstnanců</Template>
  <TotalTime>1603</TotalTime>
  <Words>968</Words>
  <Application>Microsoft Office PowerPoint</Application>
  <PresentationFormat>Předvádění na obrazovce (4:3)</PresentationFormat>
  <Paragraphs>239</Paragraphs>
  <Slides>16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2" baseType="lpstr">
      <vt:lpstr>Arial</vt:lpstr>
      <vt:lpstr>Cambria Math</vt:lpstr>
      <vt:lpstr>Tahoma</vt:lpstr>
      <vt:lpstr>Wingdings</vt:lpstr>
      <vt:lpstr>Prezentace školení zaměstnanců</vt:lpstr>
      <vt:lpstr>List</vt:lpstr>
      <vt:lpstr>Druhá odmocnina</vt:lpstr>
      <vt:lpstr>Početní operace</vt:lpstr>
      <vt:lpstr>Početní operace</vt:lpstr>
      <vt:lpstr>Druhá odmocnina</vt:lpstr>
      <vt:lpstr>Druhá odmocnina</vt:lpstr>
      <vt:lpstr>Odmocnina „čtvercových čísel“</vt:lpstr>
      <vt:lpstr>Druhá odmocnina velkých čísel</vt:lpstr>
      <vt:lpstr>Druhá odmocnina desetinných čísel</vt:lpstr>
      <vt:lpstr>Druhá odmocnina</vt:lpstr>
      <vt:lpstr>Druhá odmocnina</vt:lpstr>
      <vt:lpstr>Druhá odmocnina</vt:lpstr>
      <vt:lpstr>Určování druhé odmocniny</vt:lpstr>
      <vt:lpstr>Určování druhé odmocniny (podle typu kalkulačky, každý vyzkoušejte na té své)</vt:lpstr>
      <vt:lpstr>Určování druhé odmocniny (podle typu kalkulačky, každý vyzkoušejte na té své)</vt:lpstr>
      <vt:lpstr>Určování druhé odmocniny Desetinná čísla + Velká čísla</vt:lpstr>
      <vt:lpstr>Určování druhé odmocniny pracuj s kalkulačkou, kontroluj výsledky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Lineární rovnice se dvěma neznámými</dc:title>
  <dc:creator>Pedro</dc:creator>
  <cp:lastModifiedBy>Lenítko</cp:lastModifiedBy>
  <cp:revision>259</cp:revision>
  <dcterms:created xsi:type="dcterms:W3CDTF">2012-01-02T08:14:14Z</dcterms:created>
  <dcterms:modified xsi:type="dcterms:W3CDTF">2020-04-21T10:05:54Z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TC010130221029</vt:lpwstr>
  </property>
</Properties>
</file>