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83" r:id="rId5"/>
    <p:sldId id="287" r:id="rId6"/>
    <p:sldId id="263" r:id="rId7"/>
    <p:sldId id="262" r:id="rId8"/>
    <p:sldId id="265" r:id="rId9"/>
    <p:sldId id="286" r:id="rId10"/>
    <p:sldId id="269" r:id="rId11"/>
    <p:sldId id="267" r:id="rId12"/>
    <p:sldId id="291" r:id="rId13"/>
    <p:sldId id="293" r:id="rId14"/>
    <p:sldId id="294" r:id="rId15"/>
    <p:sldId id="272" r:id="rId16"/>
    <p:sldId id="270" r:id="rId17"/>
    <p:sldId id="295" r:id="rId18"/>
    <p:sldId id="299" r:id="rId19"/>
    <p:sldId id="296" r:id="rId20"/>
    <p:sldId id="264" r:id="rId21"/>
    <p:sldId id="297" r:id="rId22"/>
    <p:sldId id="266" r:id="rId23"/>
    <p:sldId id="280" r:id="rId24"/>
    <p:sldId id="298" r:id="rId25"/>
    <p:sldId id="273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1C1C1C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1" d="100"/>
          <a:sy n="81" d="100"/>
        </p:scale>
        <p:origin x="142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798CC-EC10-4778-81FC-3C5027D52209}" type="datetimeFigureOut">
              <a:rPr lang="cs-CZ" smtClean="0"/>
              <a:pPr/>
              <a:t>15.03.2020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3531F-12DC-4409-A51D-67A5B60EC8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76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531F-12DC-4409-A51D-67A5B60EC81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63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5EDFBB-4654-4F9F-A487-2F9B8FE1A08B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9775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7350" cy="409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151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531F-12DC-4409-A51D-67A5B60EC81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79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531F-12DC-4409-A51D-67A5B60EC81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38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531F-12DC-4409-A51D-67A5B60EC812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65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531F-12DC-4409-A51D-67A5B60EC812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90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6CF6E-3E91-4F08-B519-1FAA7D24FDE9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181159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4543B-C2A8-40BE-B2A0-A19EF6A339C5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169959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10CC0-37BE-4DA5-A701-B94053D933F2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374595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40A1-5995-4B65-8D3B-75735B443EE9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403144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7E925-7927-43FE-8CE2-37B39B0ABC90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427010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C7D7C-BC6A-4AE9-B10D-17C79EB06C4B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8868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E90C6-2A6C-4477-99A4-CE6C03A83F84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179373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3245-534D-42B0-8CF3-95DBCDE667BD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59821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3214-4D17-4045-A7F2-8F43895E1830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32713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56DCD-FA66-495E-B94E-9825F4E49931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90681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4B40-10B3-4516-8AF1-6A03850F661D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7794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/>
              <a:t>Haga clic para modificar el estilo de texto del patrón</a:t>
            </a:r>
          </a:p>
          <a:p>
            <a:pPr lvl="1"/>
            <a:r>
              <a:rPr lang="es-ES" altLang="cs-CZ"/>
              <a:t>Segundo nivel</a:t>
            </a:r>
          </a:p>
          <a:p>
            <a:pPr lvl="2"/>
            <a:r>
              <a:rPr lang="es-ES" altLang="cs-CZ"/>
              <a:t>Tercer nivel</a:t>
            </a:r>
          </a:p>
          <a:p>
            <a:pPr lvl="3"/>
            <a:r>
              <a:rPr lang="es-ES" altLang="cs-CZ"/>
              <a:t>Cuarto nivel</a:t>
            </a:r>
          </a:p>
          <a:p>
            <a:pPr lvl="4"/>
            <a:r>
              <a:rPr lang="es-ES" altLang="cs-CZ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D1C9A8-56CC-4FA3-BD3E-70338227684A}" type="slidenum">
              <a:rPr lang="es-ES" altLang="cs-CZ"/>
              <a:pPr/>
              <a:t>‹#›</a:t>
            </a:fld>
            <a:endParaRPr lang="es-E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png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2339752" y="2221074"/>
            <a:ext cx="6949206" cy="13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cs-CZ" altLang="cs-CZ" sz="8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J e h l a n</a:t>
            </a:r>
            <a:endParaRPr lang="es-ES" altLang="cs-CZ" sz="8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2222" name="Rectangle 174"/>
          <p:cNvSpPr>
            <a:spLocks noChangeArrowheads="1"/>
          </p:cNvSpPr>
          <p:nvPr/>
        </p:nvSpPr>
        <p:spPr bwMode="auto">
          <a:xfrm>
            <a:off x="395536" y="4101364"/>
            <a:ext cx="6192614" cy="17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cs-CZ" altLang="cs-CZ" b="1" dirty="0">
                <a:solidFill>
                  <a:srgbClr val="333333"/>
                </a:solidFill>
                <a:latin typeface="Comic Sans MS" panose="030F0702030302020204" pitchFamily="66" charset="0"/>
              </a:rPr>
              <a:t>Popis tělesa</a:t>
            </a:r>
          </a:p>
          <a:p>
            <a:pPr algn="l">
              <a:lnSpc>
                <a:spcPct val="90000"/>
              </a:lnSpc>
            </a:pPr>
            <a:r>
              <a:rPr lang="cs-CZ" altLang="cs-CZ" b="1" dirty="0">
                <a:solidFill>
                  <a:srgbClr val="333333"/>
                </a:solidFill>
                <a:latin typeface="Comic Sans MS" panose="030F0702030302020204" pitchFamily="66" charset="0"/>
              </a:rPr>
              <a:t>     Výpočet povrchu</a:t>
            </a:r>
          </a:p>
          <a:p>
            <a:pPr algn="l">
              <a:lnSpc>
                <a:spcPct val="90000"/>
              </a:lnSpc>
            </a:pPr>
            <a:r>
              <a:rPr lang="cs-CZ" altLang="cs-CZ" b="1" dirty="0">
                <a:solidFill>
                  <a:srgbClr val="333333"/>
                </a:solidFill>
                <a:latin typeface="Comic Sans MS" panose="030F0702030302020204" pitchFamily="66" charset="0"/>
              </a:rPr>
              <a:t>         Výpočet objemu</a:t>
            </a:r>
            <a:endParaRPr lang="es-ES" altLang="cs-CZ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29" name="Picture 181" descr="http://program.autiste.cz/images/aplikace/matematika/geometrie/350x350/jeh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04"/>
            <a:ext cx="2771800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6415088" y="6308725"/>
            <a:ext cx="2700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Creation  IP&amp;RK</a:t>
            </a:r>
          </a:p>
        </p:txBody>
      </p:sp>
      <p:sp>
        <p:nvSpPr>
          <p:cNvPr id="12" name="TextovéPole 5"/>
          <p:cNvSpPr txBox="1">
            <a:spLocks noChangeArrowheads="1"/>
          </p:cNvSpPr>
          <p:nvPr/>
        </p:nvSpPr>
        <p:spPr bwMode="auto">
          <a:xfrm>
            <a:off x="4787900" y="288925"/>
            <a:ext cx="432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i="1" dirty="0"/>
              <a:t>Matematika 9.ročník ZŠ</a:t>
            </a:r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814355" y="3283028"/>
            <a:ext cx="2749550" cy="2720975"/>
            <a:chOff x="3960" y="2112"/>
            <a:chExt cx="1732" cy="1714"/>
          </a:xfrm>
        </p:grpSpPr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5279" y="3478"/>
              <a:ext cx="413" cy="348"/>
            </a:xfrm>
            <a:custGeom>
              <a:avLst/>
              <a:gdLst>
                <a:gd name="T0" fmla="*/ 268 w 413"/>
                <a:gd name="T1" fmla="*/ 213 h 348"/>
                <a:gd name="T2" fmla="*/ 192 w 413"/>
                <a:gd name="T3" fmla="*/ 280 h 348"/>
                <a:gd name="T4" fmla="*/ 154 w 413"/>
                <a:gd name="T5" fmla="*/ 313 h 348"/>
                <a:gd name="T6" fmla="*/ 116 w 413"/>
                <a:gd name="T7" fmla="*/ 347 h 348"/>
                <a:gd name="T8" fmla="*/ 0 w 413"/>
                <a:gd name="T9" fmla="*/ 0 h 348"/>
                <a:gd name="T10" fmla="*/ 206 w 413"/>
                <a:gd name="T11" fmla="*/ 42 h 348"/>
                <a:gd name="T12" fmla="*/ 412 w 413"/>
                <a:gd name="T13" fmla="*/ 84 h 348"/>
                <a:gd name="T14" fmla="*/ 344 w 413"/>
                <a:gd name="T15" fmla="*/ 145 h 348"/>
                <a:gd name="T16" fmla="*/ 268 w 413"/>
                <a:gd name="T17" fmla="*/ 21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48">
                  <a:moveTo>
                    <a:pt x="268" y="213"/>
                  </a:moveTo>
                  <a:lnTo>
                    <a:pt x="192" y="280"/>
                  </a:lnTo>
                  <a:lnTo>
                    <a:pt x="154" y="313"/>
                  </a:lnTo>
                  <a:lnTo>
                    <a:pt x="116" y="347"/>
                  </a:lnTo>
                  <a:lnTo>
                    <a:pt x="0" y="0"/>
                  </a:lnTo>
                  <a:lnTo>
                    <a:pt x="206" y="42"/>
                  </a:lnTo>
                  <a:lnTo>
                    <a:pt x="412" y="84"/>
                  </a:lnTo>
                  <a:lnTo>
                    <a:pt x="344" y="145"/>
                  </a:lnTo>
                  <a:lnTo>
                    <a:pt x="268" y="213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3961" y="2115"/>
              <a:ext cx="865" cy="1446"/>
            </a:xfrm>
            <a:custGeom>
              <a:avLst/>
              <a:gdLst>
                <a:gd name="T0" fmla="*/ 0 w 865"/>
                <a:gd name="T1" fmla="*/ 1444 h 1446"/>
                <a:gd name="T2" fmla="*/ 864 w 865"/>
                <a:gd name="T3" fmla="*/ 0 h 1446"/>
                <a:gd name="T4" fmla="*/ 413 w 865"/>
                <a:gd name="T5" fmla="*/ 1362 h 1446"/>
                <a:gd name="T6" fmla="*/ 208 w 865"/>
                <a:gd name="T7" fmla="*/ 1403 h 1446"/>
                <a:gd name="T8" fmla="*/ 2 w 865"/>
                <a:gd name="T9" fmla="*/ 1445 h 1446"/>
                <a:gd name="T10" fmla="*/ 0 w 865"/>
                <a:gd name="T11" fmla="*/ 1444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5" h="1446">
                  <a:moveTo>
                    <a:pt x="0" y="1444"/>
                  </a:moveTo>
                  <a:lnTo>
                    <a:pt x="864" y="0"/>
                  </a:lnTo>
                  <a:lnTo>
                    <a:pt x="413" y="1362"/>
                  </a:lnTo>
                  <a:lnTo>
                    <a:pt x="208" y="1403"/>
                  </a:lnTo>
                  <a:lnTo>
                    <a:pt x="2" y="1445"/>
                  </a:lnTo>
                  <a:lnTo>
                    <a:pt x="0" y="1444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963" y="3477"/>
              <a:ext cx="412" cy="349"/>
            </a:xfrm>
            <a:custGeom>
              <a:avLst/>
              <a:gdLst>
                <a:gd name="T0" fmla="*/ 411 w 412"/>
                <a:gd name="T1" fmla="*/ 0 h 349"/>
                <a:gd name="T2" fmla="*/ 296 w 412"/>
                <a:gd name="T3" fmla="*/ 348 h 349"/>
                <a:gd name="T4" fmla="*/ 220 w 412"/>
                <a:gd name="T5" fmla="*/ 281 h 349"/>
                <a:gd name="T6" fmla="*/ 145 w 412"/>
                <a:gd name="T7" fmla="*/ 214 h 349"/>
                <a:gd name="T8" fmla="*/ 69 w 412"/>
                <a:gd name="T9" fmla="*/ 146 h 349"/>
                <a:gd name="T10" fmla="*/ 34 w 412"/>
                <a:gd name="T11" fmla="*/ 115 h 349"/>
                <a:gd name="T12" fmla="*/ 0 w 412"/>
                <a:gd name="T13" fmla="*/ 83 h 349"/>
                <a:gd name="T14" fmla="*/ 206 w 412"/>
                <a:gd name="T15" fmla="*/ 41 h 349"/>
                <a:gd name="T16" fmla="*/ 411 w 412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349">
                  <a:moveTo>
                    <a:pt x="411" y="0"/>
                  </a:moveTo>
                  <a:lnTo>
                    <a:pt x="296" y="348"/>
                  </a:lnTo>
                  <a:lnTo>
                    <a:pt x="220" y="281"/>
                  </a:lnTo>
                  <a:lnTo>
                    <a:pt x="145" y="214"/>
                  </a:lnTo>
                  <a:lnTo>
                    <a:pt x="69" y="146"/>
                  </a:lnTo>
                  <a:lnTo>
                    <a:pt x="34" y="115"/>
                  </a:lnTo>
                  <a:lnTo>
                    <a:pt x="0" y="83"/>
                  </a:lnTo>
                  <a:lnTo>
                    <a:pt x="206" y="4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4259" y="3386"/>
              <a:ext cx="1137" cy="440"/>
            </a:xfrm>
            <a:custGeom>
              <a:avLst/>
              <a:gdLst>
                <a:gd name="T0" fmla="*/ 1020 w 1137"/>
                <a:gd name="T1" fmla="*/ 92 h 440"/>
                <a:gd name="T2" fmla="*/ 1136 w 1137"/>
                <a:gd name="T3" fmla="*/ 439 h 440"/>
                <a:gd name="T4" fmla="*/ 0 w 1137"/>
                <a:gd name="T5" fmla="*/ 439 h 440"/>
                <a:gd name="T6" fmla="*/ 115 w 1137"/>
                <a:gd name="T7" fmla="*/ 91 h 440"/>
                <a:gd name="T8" fmla="*/ 567 w 1137"/>
                <a:gd name="T9" fmla="*/ 0 h 440"/>
                <a:gd name="T10" fmla="*/ 793 w 1137"/>
                <a:gd name="T11" fmla="*/ 45 h 440"/>
                <a:gd name="T12" fmla="*/ 1020 w 1137"/>
                <a:gd name="T13" fmla="*/ 9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7" h="440">
                  <a:moveTo>
                    <a:pt x="1020" y="92"/>
                  </a:moveTo>
                  <a:lnTo>
                    <a:pt x="1136" y="439"/>
                  </a:lnTo>
                  <a:lnTo>
                    <a:pt x="0" y="439"/>
                  </a:lnTo>
                  <a:lnTo>
                    <a:pt x="115" y="91"/>
                  </a:lnTo>
                  <a:lnTo>
                    <a:pt x="567" y="0"/>
                  </a:lnTo>
                  <a:lnTo>
                    <a:pt x="793" y="45"/>
                  </a:lnTo>
                  <a:lnTo>
                    <a:pt x="1020" y="92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825" y="2115"/>
              <a:ext cx="455" cy="1364"/>
            </a:xfrm>
            <a:custGeom>
              <a:avLst/>
              <a:gdLst>
                <a:gd name="T0" fmla="*/ 1 w 455"/>
                <a:gd name="T1" fmla="*/ 1271 h 1364"/>
                <a:gd name="T2" fmla="*/ 0 w 455"/>
                <a:gd name="T3" fmla="*/ 0 h 1364"/>
                <a:gd name="T4" fmla="*/ 454 w 455"/>
                <a:gd name="T5" fmla="*/ 1363 h 1364"/>
                <a:gd name="T6" fmla="*/ 227 w 455"/>
                <a:gd name="T7" fmla="*/ 1316 h 1364"/>
                <a:gd name="T8" fmla="*/ 1 w 455"/>
                <a:gd name="T9" fmla="*/ 1271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1364">
                  <a:moveTo>
                    <a:pt x="1" y="1271"/>
                  </a:moveTo>
                  <a:lnTo>
                    <a:pt x="0" y="0"/>
                  </a:lnTo>
                  <a:lnTo>
                    <a:pt x="454" y="1363"/>
                  </a:lnTo>
                  <a:lnTo>
                    <a:pt x="227" y="1316"/>
                  </a:lnTo>
                  <a:lnTo>
                    <a:pt x="1" y="1271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4825" y="2115"/>
              <a:ext cx="867" cy="1448"/>
            </a:xfrm>
            <a:custGeom>
              <a:avLst/>
              <a:gdLst>
                <a:gd name="T0" fmla="*/ 0 w 867"/>
                <a:gd name="T1" fmla="*/ 0 h 1448"/>
                <a:gd name="T2" fmla="*/ 866 w 867"/>
                <a:gd name="T3" fmla="*/ 1447 h 1448"/>
                <a:gd name="T4" fmla="*/ 660 w 867"/>
                <a:gd name="T5" fmla="*/ 1405 h 1448"/>
                <a:gd name="T6" fmla="*/ 454 w 867"/>
                <a:gd name="T7" fmla="*/ 1363 h 1448"/>
                <a:gd name="T8" fmla="*/ 0 w 867"/>
                <a:gd name="T9" fmla="*/ 0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7" h="1448">
                  <a:moveTo>
                    <a:pt x="0" y="0"/>
                  </a:moveTo>
                  <a:lnTo>
                    <a:pt x="866" y="1447"/>
                  </a:lnTo>
                  <a:lnTo>
                    <a:pt x="660" y="1405"/>
                  </a:lnTo>
                  <a:lnTo>
                    <a:pt x="454" y="1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4374" y="2115"/>
              <a:ext cx="453" cy="1363"/>
            </a:xfrm>
            <a:custGeom>
              <a:avLst/>
              <a:gdLst>
                <a:gd name="T0" fmla="*/ 0 w 453"/>
                <a:gd name="T1" fmla="*/ 1362 h 1363"/>
                <a:gd name="T2" fmla="*/ 451 w 453"/>
                <a:gd name="T3" fmla="*/ 0 h 1363"/>
                <a:gd name="T4" fmla="*/ 452 w 453"/>
                <a:gd name="T5" fmla="*/ 1271 h 1363"/>
                <a:gd name="T6" fmla="*/ 0 w 453"/>
                <a:gd name="T7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1363">
                  <a:moveTo>
                    <a:pt x="0" y="1362"/>
                  </a:moveTo>
                  <a:lnTo>
                    <a:pt x="451" y="0"/>
                  </a:lnTo>
                  <a:lnTo>
                    <a:pt x="452" y="1271"/>
                  </a:lnTo>
                  <a:lnTo>
                    <a:pt x="0" y="1362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3960" y="2114"/>
              <a:ext cx="865" cy="1447"/>
            </a:xfrm>
            <a:custGeom>
              <a:avLst/>
              <a:gdLst>
                <a:gd name="T0" fmla="*/ 0 w 865"/>
                <a:gd name="T1" fmla="*/ 1447 h 1447"/>
                <a:gd name="T2" fmla="*/ 2 w 865"/>
                <a:gd name="T3" fmla="*/ 1445 h 1447"/>
                <a:gd name="T4" fmla="*/ 865 w 865"/>
                <a:gd name="T5" fmla="*/ 0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5" h="1447">
                  <a:moveTo>
                    <a:pt x="0" y="1447"/>
                  </a:moveTo>
                  <a:lnTo>
                    <a:pt x="2" y="1445"/>
                  </a:lnTo>
                  <a:lnTo>
                    <a:pt x="865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816" y="2112"/>
              <a:ext cx="864" cy="14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4259" y="2114"/>
              <a:ext cx="566" cy="1711"/>
            </a:xfrm>
            <a:custGeom>
              <a:avLst/>
              <a:gdLst>
                <a:gd name="T0" fmla="*/ 566 w 566"/>
                <a:gd name="T1" fmla="*/ 0 h 1711"/>
                <a:gd name="T2" fmla="*/ 115 w 566"/>
                <a:gd name="T3" fmla="*/ 1363 h 1711"/>
                <a:gd name="T4" fmla="*/ 0 w 566"/>
                <a:gd name="T5" fmla="*/ 1711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6" h="1711">
                  <a:moveTo>
                    <a:pt x="566" y="0"/>
                  </a:moveTo>
                  <a:lnTo>
                    <a:pt x="115" y="1363"/>
                  </a:lnTo>
                  <a:lnTo>
                    <a:pt x="0" y="171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4825" y="2114"/>
              <a:ext cx="569" cy="1711"/>
            </a:xfrm>
            <a:custGeom>
              <a:avLst/>
              <a:gdLst>
                <a:gd name="T0" fmla="*/ 0 w 569"/>
                <a:gd name="T1" fmla="*/ 0 h 1711"/>
                <a:gd name="T2" fmla="*/ 454 w 569"/>
                <a:gd name="T3" fmla="*/ 1364 h 1711"/>
                <a:gd name="T4" fmla="*/ 569 w 569"/>
                <a:gd name="T5" fmla="*/ 1711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9" h="1711">
                  <a:moveTo>
                    <a:pt x="0" y="0"/>
                  </a:moveTo>
                  <a:lnTo>
                    <a:pt x="454" y="1364"/>
                  </a:lnTo>
                  <a:lnTo>
                    <a:pt x="569" y="171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3960" y="3560"/>
              <a:ext cx="1731" cy="265"/>
            </a:xfrm>
            <a:custGeom>
              <a:avLst/>
              <a:gdLst>
                <a:gd name="T0" fmla="*/ 0 w 1731"/>
                <a:gd name="T1" fmla="*/ 1 h 265"/>
                <a:gd name="T2" fmla="*/ 3 w 1731"/>
                <a:gd name="T3" fmla="*/ 0 h 265"/>
                <a:gd name="T4" fmla="*/ 37 w 1731"/>
                <a:gd name="T5" fmla="*/ 32 h 265"/>
                <a:gd name="T6" fmla="*/ 71 w 1731"/>
                <a:gd name="T7" fmla="*/ 63 h 265"/>
                <a:gd name="T8" fmla="*/ 148 w 1731"/>
                <a:gd name="T9" fmla="*/ 131 h 265"/>
                <a:gd name="T10" fmla="*/ 223 w 1731"/>
                <a:gd name="T11" fmla="*/ 198 h 265"/>
                <a:gd name="T12" fmla="*/ 299 w 1731"/>
                <a:gd name="T13" fmla="*/ 265 h 265"/>
                <a:gd name="T14" fmla="*/ 1434 w 1731"/>
                <a:gd name="T15" fmla="*/ 265 h 265"/>
                <a:gd name="T16" fmla="*/ 1473 w 1731"/>
                <a:gd name="T17" fmla="*/ 231 h 265"/>
                <a:gd name="T18" fmla="*/ 1511 w 1731"/>
                <a:gd name="T19" fmla="*/ 198 h 265"/>
                <a:gd name="T20" fmla="*/ 1586 w 1731"/>
                <a:gd name="T21" fmla="*/ 131 h 265"/>
                <a:gd name="T22" fmla="*/ 1663 w 1731"/>
                <a:gd name="T23" fmla="*/ 63 h 265"/>
                <a:gd name="T24" fmla="*/ 1731 w 1731"/>
                <a:gd name="T25" fmla="*/ 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1" h="265">
                  <a:moveTo>
                    <a:pt x="0" y="1"/>
                  </a:moveTo>
                  <a:lnTo>
                    <a:pt x="3" y="0"/>
                  </a:lnTo>
                  <a:lnTo>
                    <a:pt x="37" y="32"/>
                  </a:lnTo>
                  <a:lnTo>
                    <a:pt x="71" y="63"/>
                  </a:lnTo>
                  <a:lnTo>
                    <a:pt x="148" y="131"/>
                  </a:lnTo>
                  <a:lnTo>
                    <a:pt x="223" y="198"/>
                  </a:lnTo>
                  <a:lnTo>
                    <a:pt x="299" y="265"/>
                  </a:lnTo>
                  <a:lnTo>
                    <a:pt x="1434" y="265"/>
                  </a:lnTo>
                  <a:lnTo>
                    <a:pt x="1473" y="231"/>
                  </a:lnTo>
                  <a:lnTo>
                    <a:pt x="1511" y="198"/>
                  </a:lnTo>
                  <a:lnTo>
                    <a:pt x="1586" y="131"/>
                  </a:lnTo>
                  <a:lnTo>
                    <a:pt x="1663" y="63"/>
                  </a:lnTo>
                  <a:lnTo>
                    <a:pt x="1731" y="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1" grpId="3"/>
      <p:bldP spid="2222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79513" y="188641"/>
            <a:ext cx="7200799" cy="1080119"/>
            <a:chOff x="179513" y="188641"/>
            <a:chExt cx="7200799" cy="1080119"/>
          </a:xfrm>
        </p:grpSpPr>
        <p:pic>
          <p:nvPicPr>
            <p:cNvPr id="2229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povrch tělesa</a:t>
              </a:r>
            </a:p>
          </p:txBody>
        </p:sp>
      </p:grpSp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3362" y="1330243"/>
            <a:ext cx="6120680" cy="360040"/>
          </a:xfrm>
          <a:prstGeom prst="rect">
            <a:avLst/>
          </a:prstGeom>
          <a:solidFill>
            <a:srgbClr val="E6E6E6"/>
          </a:solidFill>
          <a:ln w="36000">
            <a:solidFill>
              <a:srgbClr val="C5000B"/>
            </a:solidFill>
            <a:round/>
            <a:headEnd/>
            <a:tailEnd/>
          </a:ln>
          <a:effectLst/>
        </p:spPr>
        <p:txBody>
          <a:bodyPr lIns="108000" tIns="64800" rIns="108000" bIns="64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>
                <a:solidFill>
                  <a:srgbClr val="000000"/>
                </a:solidFill>
                <a:latin typeface="+mn-lt"/>
              </a:rPr>
              <a:t>   Povrch je součet obsahů všech jeho stěn.   </a:t>
            </a:r>
          </a:p>
        </p:txBody>
      </p:sp>
      <p:grpSp>
        <p:nvGrpSpPr>
          <p:cNvPr id="49" name="Skupina 62"/>
          <p:cNvGrpSpPr/>
          <p:nvPr/>
        </p:nvGrpSpPr>
        <p:grpSpPr>
          <a:xfrm rot="5879697">
            <a:off x="6142587" y="1107444"/>
            <a:ext cx="1600200" cy="1800000"/>
            <a:chOff x="5004048" y="4581128"/>
            <a:chExt cx="1600200" cy="1843088"/>
          </a:xfrm>
          <a:solidFill>
            <a:srgbClr val="FFC000">
              <a:alpha val="59000"/>
            </a:srgbClr>
          </a:solidFill>
        </p:grpSpPr>
        <p:sp>
          <p:nvSpPr>
            <p:cNvPr id="50" name="Volný tvar 49"/>
            <p:cNvSpPr/>
            <p:nvPr/>
          </p:nvSpPr>
          <p:spPr>
            <a:xfrm flipV="1">
              <a:off x="5004048" y="4581128"/>
              <a:ext cx="1600200" cy="1843088"/>
            </a:xfrm>
            <a:custGeom>
              <a:avLst/>
              <a:gdLst>
                <a:gd name="connsiteX0" fmla="*/ 0 w 1600200"/>
                <a:gd name="connsiteY0" fmla="*/ 1843088 h 1843088"/>
                <a:gd name="connsiteX1" fmla="*/ 828675 w 1600200"/>
                <a:gd name="connsiteY1" fmla="*/ 0 h 1843088"/>
                <a:gd name="connsiteX2" fmla="*/ 1600200 w 1600200"/>
                <a:gd name="connsiteY2" fmla="*/ 1843088 h 184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1843088">
                  <a:moveTo>
                    <a:pt x="0" y="1843088"/>
                  </a:moveTo>
                  <a:lnTo>
                    <a:pt x="828675" y="0"/>
                  </a:lnTo>
                  <a:lnTo>
                    <a:pt x="1600200" y="1843088"/>
                  </a:lnTo>
                </a:path>
              </a:pathLst>
            </a:cu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1" name="Přímá spojovací čára 50"/>
            <p:cNvCxnSpPr>
              <a:endCxn id="50" idx="2"/>
            </p:cNvCxnSpPr>
            <p:nvPr/>
          </p:nvCxnSpPr>
          <p:spPr>
            <a:xfrm>
              <a:off x="5004048" y="4581128"/>
              <a:ext cx="1600200" cy="0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bdélník 51"/>
          <p:cNvSpPr/>
          <p:nvPr/>
        </p:nvSpPr>
        <p:spPr>
          <a:xfrm>
            <a:off x="5292080" y="3717032"/>
            <a:ext cx="1511992" cy="1152128"/>
          </a:xfrm>
          <a:prstGeom prst="rect">
            <a:avLst/>
          </a:prstGeom>
          <a:solidFill>
            <a:srgbClr val="92D050">
              <a:alpha val="44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Volný tvar 52"/>
          <p:cNvSpPr/>
          <p:nvPr/>
        </p:nvSpPr>
        <p:spPr>
          <a:xfrm>
            <a:off x="5292080" y="1960264"/>
            <a:ext cx="1476000" cy="1728000"/>
          </a:xfrm>
          <a:custGeom>
            <a:avLst/>
            <a:gdLst>
              <a:gd name="connsiteX0" fmla="*/ 785812 w 1543050"/>
              <a:gd name="connsiteY0" fmla="*/ 0 h 1800225"/>
              <a:gd name="connsiteX1" fmla="*/ 0 w 1543050"/>
              <a:gd name="connsiteY1" fmla="*/ 1800225 h 1800225"/>
              <a:gd name="connsiteX2" fmla="*/ 1543050 w 1543050"/>
              <a:gd name="connsiteY2" fmla="*/ 1800225 h 1800225"/>
              <a:gd name="connsiteX3" fmla="*/ 785812 w 1543050"/>
              <a:gd name="connsiteY3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800225">
                <a:moveTo>
                  <a:pt x="785812" y="0"/>
                </a:moveTo>
                <a:lnTo>
                  <a:pt x="0" y="1800225"/>
                </a:lnTo>
                <a:lnTo>
                  <a:pt x="1543050" y="1800225"/>
                </a:lnTo>
                <a:lnTo>
                  <a:pt x="785812" y="0"/>
                </a:lnTo>
                <a:close/>
              </a:path>
            </a:pathLst>
          </a:custGeom>
          <a:solidFill>
            <a:srgbClr val="FFC000">
              <a:alpha val="57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Volný tvar 53"/>
          <p:cNvSpPr/>
          <p:nvPr/>
        </p:nvSpPr>
        <p:spPr>
          <a:xfrm>
            <a:off x="6072188" y="1947863"/>
            <a:ext cx="1619250" cy="1724025"/>
          </a:xfrm>
          <a:custGeom>
            <a:avLst/>
            <a:gdLst>
              <a:gd name="connsiteX0" fmla="*/ 0 w 1619250"/>
              <a:gd name="connsiteY0" fmla="*/ 0 h 1724025"/>
              <a:gd name="connsiteX1" fmla="*/ 733425 w 1619250"/>
              <a:gd name="connsiteY1" fmla="*/ 1724025 h 1724025"/>
              <a:gd name="connsiteX2" fmla="*/ 1619250 w 1619250"/>
              <a:gd name="connsiteY2" fmla="*/ 976312 h 1724025"/>
              <a:gd name="connsiteX3" fmla="*/ 0 w 1619250"/>
              <a:gd name="connsiteY3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50" h="1724025">
                <a:moveTo>
                  <a:pt x="0" y="0"/>
                </a:moveTo>
                <a:lnTo>
                  <a:pt x="733425" y="1724025"/>
                </a:lnTo>
                <a:lnTo>
                  <a:pt x="1619250" y="97631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9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Volný tvar 54"/>
          <p:cNvSpPr/>
          <p:nvPr/>
        </p:nvSpPr>
        <p:spPr>
          <a:xfrm rot="21437706">
            <a:off x="4427984" y="1960264"/>
            <a:ext cx="1644204" cy="1752601"/>
          </a:xfrm>
          <a:custGeom>
            <a:avLst/>
            <a:gdLst>
              <a:gd name="connsiteX0" fmla="*/ 1643063 w 1643063"/>
              <a:gd name="connsiteY0" fmla="*/ 0 h 1724025"/>
              <a:gd name="connsiteX1" fmla="*/ 0 w 1643063"/>
              <a:gd name="connsiteY1" fmla="*/ 895350 h 1724025"/>
              <a:gd name="connsiteX2" fmla="*/ 857250 w 1643063"/>
              <a:gd name="connsiteY2" fmla="*/ 1724025 h 1724025"/>
              <a:gd name="connsiteX3" fmla="*/ 1643063 w 1643063"/>
              <a:gd name="connsiteY3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063" h="1724025">
                <a:moveTo>
                  <a:pt x="1643063" y="0"/>
                </a:moveTo>
                <a:lnTo>
                  <a:pt x="0" y="895350"/>
                </a:lnTo>
                <a:lnTo>
                  <a:pt x="857250" y="1724025"/>
                </a:lnTo>
                <a:lnTo>
                  <a:pt x="1643063" y="0"/>
                </a:lnTo>
                <a:close/>
              </a:path>
            </a:pathLst>
          </a:custGeom>
          <a:solidFill>
            <a:srgbClr val="FFC000">
              <a:alpha val="62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/>
          <p:cNvSpPr txBox="1"/>
          <p:nvPr/>
        </p:nvSpPr>
        <p:spPr>
          <a:xfrm>
            <a:off x="535215" y="4682847"/>
            <a:ext cx="3816424" cy="46166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cs-CZ" sz="2400" baseline="-25000" dirty="0" err="1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cs-CZ" sz="2400" baseline="-250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cs-CZ" sz="2400" dirty="0">
                <a:solidFill>
                  <a:schemeClr val="tx1"/>
                </a:solidFill>
                <a:latin typeface="Comic Sans MS" pitchFamily="66" charset="0"/>
              </a:rPr>
              <a:t>obsah podstavy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5148074" y="2646982"/>
            <a:ext cx="1800200" cy="58477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>
                <a:solidFill>
                  <a:schemeClr val="accent6"/>
                </a:solidFill>
                <a:latin typeface="Comic Sans MS" pitchFamily="66" charset="0"/>
              </a:rPr>
              <a:t>S</a:t>
            </a:r>
            <a:r>
              <a:rPr lang="cs-CZ" sz="3200" baseline="-25000" dirty="0" err="1">
                <a:solidFill>
                  <a:schemeClr val="accent6"/>
                </a:solidFill>
                <a:latin typeface="Comic Sans MS" pitchFamily="66" charset="0"/>
              </a:rPr>
              <a:t>pl</a:t>
            </a:r>
            <a:endParaRPr lang="cs-CZ" sz="3200" baseline="-250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5082182" y="3990912"/>
            <a:ext cx="1800200" cy="58477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>
                <a:solidFill>
                  <a:schemeClr val="accent6"/>
                </a:solidFill>
                <a:latin typeface="Comic Sans MS" pitchFamily="66" charset="0"/>
              </a:rPr>
              <a:t>S</a:t>
            </a:r>
            <a:r>
              <a:rPr lang="cs-CZ" sz="3200" baseline="-25000" dirty="0" err="1">
                <a:solidFill>
                  <a:schemeClr val="accent6"/>
                </a:solidFill>
                <a:latin typeface="Comic Sans MS" pitchFamily="66" charset="0"/>
              </a:rPr>
              <a:t>p</a:t>
            </a:r>
            <a:endParaRPr lang="cs-CZ" sz="3200" baseline="-250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541107" y="2990354"/>
            <a:ext cx="2304256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  <a:latin typeface="Comic Sans MS" pitchFamily="66" charset="0"/>
              </a:rPr>
              <a:t>S = </a:t>
            </a:r>
            <a:r>
              <a:rPr lang="cs-CZ" sz="3200" dirty="0" err="1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cs-CZ" sz="3200" baseline="-25000" dirty="0" err="1">
                <a:solidFill>
                  <a:schemeClr val="tx1"/>
                </a:solidFill>
                <a:latin typeface="Comic Sans MS" pitchFamily="66" charset="0"/>
              </a:rPr>
              <a:t>pl</a:t>
            </a:r>
            <a:r>
              <a:rPr lang="cs-CZ" sz="3200" dirty="0">
                <a:solidFill>
                  <a:schemeClr val="tx1"/>
                </a:solidFill>
                <a:latin typeface="Comic Sans MS" pitchFamily="66" charset="0"/>
              </a:rPr>
              <a:t> + </a:t>
            </a:r>
            <a:r>
              <a:rPr lang="cs-CZ" sz="3200" dirty="0" err="1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cs-CZ" sz="3200" baseline="-25000" dirty="0" err="1">
                <a:solidFill>
                  <a:schemeClr val="tx1"/>
                </a:solidFill>
                <a:latin typeface="Comic Sans MS" pitchFamily="66" charset="0"/>
              </a:rPr>
              <a:t>p</a:t>
            </a:r>
            <a:endParaRPr lang="cs-CZ" sz="3200" baseline="-25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1" name="Volný tvar 60"/>
          <p:cNvSpPr/>
          <p:nvPr/>
        </p:nvSpPr>
        <p:spPr>
          <a:xfrm rot="619188" flipV="1">
            <a:off x="2968601" y="3770054"/>
            <a:ext cx="2813872" cy="155877"/>
          </a:xfrm>
          <a:custGeom>
            <a:avLst/>
            <a:gdLst>
              <a:gd name="connsiteX0" fmla="*/ 0 w 3743325"/>
              <a:gd name="connsiteY0" fmla="*/ 985837 h 985837"/>
              <a:gd name="connsiteX1" fmla="*/ 3743325 w 3743325"/>
              <a:gd name="connsiteY1" fmla="*/ 0 h 985837"/>
              <a:gd name="connsiteX2" fmla="*/ 3743325 w 3743325"/>
              <a:gd name="connsiteY2" fmla="*/ 0 h 9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3325" h="985837">
                <a:moveTo>
                  <a:pt x="0" y="985837"/>
                </a:moveTo>
                <a:lnTo>
                  <a:pt x="3743325" y="0"/>
                </a:lnTo>
                <a:lnTo>
                  <a:pt x="3743325" y="0"/>
                </a:lnTo>
              </a:path>
            </a:pathLst>
          </a:cu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33003" y="5420393"/>
            <a:ext cx="5219700" cy="1256431"/>
          </a:xfrm>
          <a:prstGeom prst="rect">
            <a:avLst/>
          </a:prstGeom>
          <a:noFill/>
          <a:ln>
            <a:noFill/>
          </a:ln>
          <a:effectLst/>
        </p:spPr>
        <p:txBody>
          <a:bodyPr lIns="108000" tIns="64800" rIns="108000" bIns="64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Obsah pláště se rovná součtu obsahů všech trojúhelníků, které tvoří boční stěny jehlanu.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226269" y="3561509"/>
            <a:ext cx="202406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0000"/>
                </a:solidFill>
                <a:latin typeface="+mn-lt"/>
              </a:rPr>
              <a:t>rozvinutý plášť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 flipV="1">
            <a:off x="7110195" y="2919902"/>
            <a:ext cx="1128106" cy="711584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722656" y="5435771"/>
            <a:ext cx="1254125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dirty="0">
                <a:solidFill>
                  <a:srgbClr val="000000"/>
                </a:solidFill>
                <a:latin typeface="+mn-lt"/>
              </a:rPr>
              <a:t>podstava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H="1" flipV="1">
            <a:off x="6942687" y="4504550"/>
            <a:ext cx="1452169" cy="1000225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" name="Oblouk 7"/>
          <p:cNvSpPr/>
          <p:nvPr/>
        </p:nvSpPr>
        <p:spPr>
          <a:xfrm rot="19494444">
            <a:off x="-178069" y="2601826"/>
            <a:ext cx="6675756" cy="3805448"/>
          </a:xfrm>
          <a:prstGeom prst="arc">
            <a:avLst>
              <a:gd name="adj1" fmla="val 16200000"/>
              <a:gd name="adj2" fmla="val 21577534"/>
            </a:avLst>
          </a:prstGeom>
          <a:ln w="38100">
            <a:solidFill>
              <a:schemeClr val="accent6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-161640" y="4188859"/>
            <a:ext cx="3816424" cy="46166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cs-CZ" sz="2400" baseline="-25000" dirty="0" err="1">
                <a:solidFill>
                  <a:schemeClr val="tx1"/>
                </a:solidFill>
                <a:latin typeface="Comic Sans MS" pitchFamily="66" charset="0"/>
              </a:rPr>
              <a:t>pl</a:t>
            </a:r>
            <a:r>
              <a:rPr lang="cs-CZ" sz="2400" baseline="-250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cs-CZ" sz="2400" dirty="0">
                <a:solidFill>
                  <a:schemeClr val="tx1"/>
                </a:solidFill>
                <a:latin typeface="Comic Sans MS" pitchFamily="66" charset="0"/>
              </a:rPr>
              <a:t>obsah pláště</a:t>
            </a:r>
          </a:p>
        </p:txBody>
      </p:sp>
    </p:spTree>
    <p:extLst>
      <p:ext uri="{BB962C8B-B14F-4D97-AF65-F5344CB8AC3E}">
        <p14:creationId xmlns:p14="http://schemas.microsoft.com/office/powerpoint/2010/main" val="263489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 animBg="1"/>
      <p:bldP spid="61" grpId="0" animBg="1"/>
      <p:bldP spid="21" grpId="0"/>
      <p:bldP spid="22" grpId="0"/>
      <p:bldP spid="23" grpId="0" animBg="1"/>
      <p:bldP spid="24" grpId="0"/>
      <p:bldP spid="25" grpId="0" animBg="1"/>
      <p:bldP spid="8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79513" y="188641"/>
            <a:ext cx="7200799" cy="1080119"/>
            <a:chOff x="179513" y="188641"/>
            <a:chExt cx="7200799" cy="1080119"/>
          </a:xfrm>
        </p:grpSpPr>
        <p:pic>
          <p:nvPicPr>
            <p:cNvPr id="10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povrch tělesa</a:t>
              </a:r>
            </a:p>
          </p:txBody>
        </p:sp>
      </p:grpSp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521804" y="1437015"/>
            <a:ext cx="2592288" cy="2477889"/>
            <a:chOff x="467544" y="1700808"/>
            <a:chExt cx="4536504" cy="4494113"/>
          </a:xfrm>
        </p:grpSpPr>
        <p:grpSp>
          <p:nvGrpSpPr>
            <p:cNvPr id="8" name="Skupina 7"/>
            <p:cNvGrpSpPr/>
            <p:nvPr/>
          </p:nvGrpSpPr>
          <p:grpSpPr>
            <a:xfrm>
              <a:off x="899592" y="2276872"/>
              <a:ext cx="3686696" cy="3528393"/>
              <a:chOff x="1907704" y="2276872"/>
              <a:chExt cx="3686696" cy="3528393"/>
            </a:xfrm>
          </p:grpSpPr>
          <p:cxnSp>
            <p:nvCxnSpPr>
              <p:cNvPr id="20" name="Přímá spojovací čára 21"/>
              <p:cNvCxnSpPr/>
              <p:nvPr/>
            </p:nvCxnSpPr>
            <p:spPr>
              <a:xfrm>
                <a:off x="1907704" y="5805264"/>
                <a:ext cx="2736304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ovací čára 22"/>
              <p:cNvCxnSpPr/>
              <p:nvPr/>
            </p:nvCxnSpPr>
            <p:spPr>
              <a:xfrm flipV="1">
                <a:off x="2771800" y="4787627"/>
                <a:ext cx="2822600" cy="9525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6"/>
              <p:cNvCxnSpPr/>
              <p:nvPr/>
            </p:nvCxnSpPr>
            <p:spPr>
              <a:xfrm flipV="1">
                <a:off x="1907704" y="4797152"/>
                <a:ext cx="864096" cy="1008113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čára 29"/>
              <p:cNvCxnSpPr/>
              <p:nvPr/>
            </p:nvCxnSpPr>
            <p:spPr>
              <a:xfrm flipV="1">
                <a:off x="4644008" y="4797152"/>
                <a:ext cx="936104" cy="1008112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čára 31"/>
              <p:cNvCxnSpPr/>
              <p:nvPr/>
            </p:nvCxnSpPr>
            <p:spPr>
              <a:xfrm flipV="1">
                <a:off x="1907704" y="4797152"/>
                <a:ext cx="3672408" cy="10081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čára 35"/>
              <p:cNvCxnSpPr/>
              <p:nvPr/>
            </p:nvCxnSpPr>
            <p:spPr>
              <a:xfrm>
                <a:off x="2771800" y="4797152"/>
                <a:ext cx="1872208" cy="10081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ovací čára 39"/>
              <p:cNvCxnSpPr/>
              <p:nvPr/>
            </p:nvCxnSpPr>
            <p:spPr>
              <a:xfrm flipV="1">
                <a:off x="3707904" y="2276872"/>
                <a:ext cx="0" cy="302433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čára 40"/>
              <p:cNvCxnSpPr/>
              <p:nvPr/>
            </p:nvCxnSpPr>
            <p:spPr>
              <a:xfrm flipV="1">
                <a:off x="1907704" y="2276872"/>
                <a:ext cx="1800200" cy="352839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ovací čára 44"/>
              <p:cNvCxnSpPr/>
              <p:nvPr/>
            </p:nvCxnSpPr>
            <p:spPr>
              <a:xfrm>
                <a:off x="3707904" y="2276872"/>
                <a:ext cx="936104" cy="352839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čára 48"/>
              <p:cNvCxnSpPr/>
              <p:nvPr/>
            </p:nvCxnSpPr>
            <p:spPr>
              <a:xfrm>
                <a:off x="3707904" y="2276872"/>
                <a:ext cx="1872208" cy="252028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čára 53"/>
              <p:cNvCxnSpPr/>
              <p:nvPr/>
            </p:nvCxnSpPr>
            <p:spPr>
              <a:xfrm flipV="1">
                <a:off x="2771800" y="2276872"/>
                <a:ext cx="936104" cy="252028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ovéPole 13"/>
            <p:cNvSpPr txBox="1"/>
            <p:nvPr/>
          </p:nvSpPr>
          <p:spPr>
            <a:xfrm>
              <a:off x="2555776" y="170080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339752" y="386104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427984" y="4797152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635896" y="5733256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67544" y="566124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1547664" y="4869160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D</a:t>
              </a:r>
            </a:p>
          </p:txBody>
        </p:sp>
      </p:grp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131840" y="1730397"/>
            <a:ext cx="4464496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6" tIns="41148" rIns="82296" bIns="41148">
            <a:spAutoFit/>
          </a:bodyPr>
          <a:lstStyle/>
          <a:p>
            <a:r>
              <a:rPr lang="cs-CZ" sz="2800" i="1" dirty="0">
                <a:solidFill>
                  <a:srgbClr val="C00000"/>
                </a:solidFill>
                <a:latin typeface="+mn-lt"/>
              </a:rPr>
              <a:t>pravidelný jehlan čtyřboký: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529738" y="2686592"/>
            <a:ext cx="284607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6" tIns="41148" rIns="82296" bIns="41148">
            <a:spAutoFit/>
          </a:bodyPr>
          <a:lstStyle/>
          <a:p>
            <a:r>
              <a:rPr lang="cs-CZ" sz="2400" i="1" dirty="0">
                <a:solidFill>
                  <a:srgbClr val="000000"/>
                </a:solidFill>
                <a:latin typeface="+mn-lt"/>
              </a:rPr>
              <a:t>podstava:</a:t>
            </a:r>
            <a:r>
              <a:rPr lang="cs-CZ" sz="2400" dirty="0">
                <a:solidFill>
                  <a:srgbClr val="000000"/>
                </a:solidFill>
                <a:latin typeface="+mn-lt"/>
              </a:rPr>
              <a:t> čtverec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529738" y="3642787"/>
            <a:ext cx="4774447" cy="8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6" tIns="41148" rIns="82296" bIns="41148">
            <a:spAutoFit/>
          </a:bodyPr>
          <a:lstStyle/>
          <a:p>
            <a:r>
              <a:rPr lang="cs-CZ" sz="2400" i="1" dirty="0">
                <a:latin typeface="+mn-lt"/>
              </a:rPr>
              <a:t>plášť:</a:t>
            </a:r>
            <a:r>
              <a:rPr lang="cs-CZ" sz="2400" dirty="0">
                <a:latin typeface="+mn-lt"/>
              </a:rPr>
              <a:t>   4 shodné rovnoramenné</a:t>
            </a:r>
          </a:p>
          <a:p>
            <a:r>
              <a:rPr lang="cs-CZ" sz="2400" dirty="0">
                <a:latin typeface="+mn-lt"/>
              </a:rPr>
              <a:t>            trojúhelníky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865819"/>
              </p:ext>
            </p:extLst>
          </p:nvPr>
        </p:nvGraphicFramePr>
        <p:xfrm>
          <a:off x="4801230" y="4620507"/>
          <a:ext cx="2565559" cy="80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Rovnice" r:id="rId4" imgW="1409400" imgH="444240" progId="Equation.3">
                  <p:embed/>
                </p:oleObj>
              </mc:Choice>
              <mc:Fallback>
                <p:oleObj name="Rovnice" r:id="rId4" imgW="14094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1230" y="4620507"/>
                        <a:ext cx="2565559" cy="808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66007"/>
              </p:ext>
            </p:extLst>
          </p:nvPr>
        </p:nvGraphicFramePr>
        <p:xfrm>
          <a:off x="7177913" y="2574686"/>
          <a:ext cx="1321747" cy="67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Rovnice" r:id="rId6" imgW="545760" imgH="279360" progId="Equation.3">
                  <p:embed/>
                </p:oleObj>
              </mc:Choice>
              <mc:Fallback>
                <p:oleObj name="Rovnice" r:id="rId6" imgW="54576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77913" y="2574686"/>
                        <a:ext cx="1321747" cy="67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60605"/>
              </p:ext>
            </p:extLst>
          </p:nvPr>
        </p:nvGraphicFramePr>
        <p:xfrm>
          <a:off x="2514628" y="5585424"/>
          <a:ext cx="32670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Rovnice" r:id="rId8" imgW="1028520" imgH="253800" progId="Equation.3">
                  <p:embed/>
                </p:oleObj>
              </mc:Choice>
              <mc:Fallback>
                <p:oleObj name="Rovnice" r:id="rId8" imgW="10285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4628" y="5585424"/>
                        <a:ext cx="3267075" cy="806450"/>
                      </a:xfrm>
                      <a:prstGeom prst="rect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90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1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79513" y="188641"/>
            <a:ext cx="7200799" cy="1080119"/>
            <a:chOff x="179513" y="188641"/>
            <a:chExt cx="7200799" cy="1080119"/>
          </a:xfrm>
        </p:grpSpPr>
        <p:pic>
          <p:nvPicPr>
            <p:cNvPr id="10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povrch tělesa</a:t>
              </a:r>
            </a:p>
          </p:txBody>
        </p:sp>
      </p:grpSp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167" y="1391114"/>
            <a:ext cx="4176464" cy="2477889"/>
            <a:chOff x="467544" y="1700808"/>
            <a:chExt cx="4536504" cy="4494113"/>
          </a:xfrm>
        </p:grpSpPr>
        <p:grpSp>
          <p:nvGrpSpPr>
            <p:cNvPr id="8" name="Skupina 7"/>
            <p:cNvGrpSpPr/>
            <p:nvPr/>
          </p:nvGrpSpPr>
          <p:grpSpPr>
            <a:xfrm>
              <a:off x="899592" y="2276872"/>
              <a:ext cx="3686696" cy="3528393"/>
              <a:chOff x="1907704" y="2276872"/>
              <a:chExt cx="3686696" cy="3528393"/>
            </a:xfrm>
          </p:grpSpPr>
          <p:cxnSp>
            <p:nvCxnSpPr>
              <p:cNvPr id="20" name="Přímá spojovací čára 21"/>
              <p:cNvCxnSpPr/>
              <p:nvPr/>
            </p:nvCxnSpPr>
            <p:spPr>
              <a:xfrm>
                <a:off x="1907704" y="5805264"/>
                <a:ext cx="2736304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ovací čára 22"/>
              <p:cNvCxnSpPr/>
              <p:nvPr/>
            </p:nvCxnSpPr>
            <p:spPr>
              <a:xfrm flipV="1">
                <a:off x="2771800" y="4787627"/>
                <a:ext cx="2822600" cy="9525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6"/>
              <p:cNvCxnSpPr/>
              <p:nvPr/>
            </p:nvCxnSpPr>
            <p:spPr>
              <a:xfrm flipV="1">
                <a:off x="1907704" y="4797152"/>
                <a:ext cx="864096" cy="1008113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čára 29"/>
              <p:cNvCxnSpPr/>
              <p:nvPr/>
            </p:nvCxnSpPr>
            <p:spPr>
              <a:xfrm flipV="1">
                <a:off x="4644008" y="4797152"/>
                <a:ext cx="936104" cy="1008112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čára 31"/>
              <p:cNvCxnSpPr/>
              <p:nvPr/>
            </p:nvCxnSpPr>
            <p:spPr>
              <a:xfrm flipV="1">
                <a:off x="1907704" y="4797152"/>
                <a:ext cx="3672408" cy="10081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čára 35"/>
              <p:cNvCxnSpPr/>
              <p:nvPr/>
            </p:nvCxnSpPr>
            <p:spPr>
              <a:xfrm>
                <a:off x="2771800" y="4797152"/>
                <a:ext cx="1872208" cy="10081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ovací čára 39"/>
              <p:cNvCxnSpPr/>
              <p:nvPr/>
            </p:nvCxnSpPr>
            <p:spPr>
              <a:xfrm flipV="1">
                <a:off x="3707904" y="2276872"/>
                <a:ext cx="0" cy="302433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čára 40"/>
              <p:cNvCxnSpPr/>
              <p:nvPr/>
            </p:nvCxnSpPr>
            <p:spPr>
              <a:xfrm flipV="1">
                <a:off x="1907704" y="2276872"/>
                <a:ext cx="1800200" cy="352839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ovací čára 44"/>
              <p:cNvCxnSpPr/>
              <p:nvPr/>
            </p:nvCxnSpPr>
            <p:spPr>
              <a:xfrm>
                <a:off x="3707904" y="2276872"/>
                <a:ext cx="936104" cy="352839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čára 48"/>
              <p:cNvCxnSpPr/>
              <p:nvPr/>
            </p:nvCxnSpPr>
            <p:spPr>
              <a:xfrm>
                <a:off x="3707904" y="2276872"/>
                <a:ext cx="1872208" cy="252028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čára 53"/>
              <p:cNvCxnSpPr/>
              <p:nvPr/>
            </p:nvCxnSpPr>
            <p:spPr>
              <a:xfrm flipV="1">
                <a:off x="2771800" y="2276872"/>
                <a:ext cx="936104" cy="252028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ovéPole 13"/>
            <p:cNvSpPr txBox="1"/>
            <p:nvPr/>
          </p:nvSpPr>
          <p:spPr>
            <a:xfrm>
              <a:off x="2555776" y="170080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339752" y="386104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427984" y="4797152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635896" y="5733256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67544" y="566124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1547664" y="4869160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D</a:t>
              </a:r>
            </a:p>
          </p:txBody>
        </p:sp>
      </p:grp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529738" y="1688853"/>
            <a:ext cx="2808312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6" tIns="41148" rIns="82296" bIns="41148">
            <a:spAutoFit/>
          </a:bodyPr>
          <a:lstStyle/>
          <a:p>
            <a:r>
              <a:rPr lang="cs-CZ" sz="2800" i="1" dirty="0">
                <a:solidFill>
                  <a:srgbClr val="C00000"/>
                </a:solidFill>
                <a:latin typeface="+mn-lt"/>
              </a:rPr>
              <a:t>jehlan čtyřboký: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082457" y="2640641"/>
            <a:ext cx="284607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6" tIns="41148" rIns="82296" bIns="41148">
            <a:spAutoFit/>
          </a:bodyPr>
          <a:lstStyle/>
          <a:p>
            <a:r>
              <a:rPr lang="cs-CZ" sz="2400" i="1" dirty="0">
                <a:solidFill>
                  <a:srgbClr val="000000"/>
                </a:solidFill>
                <a:latin typeface="+mn-lt"/>
              </a:rPr>
              <a:t>podstava:</a:t>
            </a:r>
            <a:r>
              <a:rPr lang="cs-CZ" sz="2400" dirty="0">
                <a:solidFill>
                  <a:srgbClr val="000000"/>
                </a:solidFill>
                <a:latin typeface="+mn-lt"/>
              </a:rPr>
              <a:t> obdélník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582992" y="3504635"/>
            <a:ext cx="5290734" cy="8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6" tIns="41148" rIns="82296" bIns="41148">
            <a:spAutoFit/>
          </a:bodyPr>
          <a:lstStyle/>
          <a:p>
            <a:r>
              <a:rPr lang="cs-CZ" sz="2400" i="1" dirty="0">
                <a:latin typeface="+mn-lt"/>
              </a:rPr>
              <a:t>plášť:</a:t>
            </a:r>
            <a:r>
              <a:rPr lang="cs-CZ" sz="2400" dirty="0">
                <a:latin typeface="+mn-lt"/>
              </a:rPr>
              <a:t>   rovnoramenné trojúhelníky</a:t>
            </a:r>
          </a:p>
          <a:p>
            <a:r>
              <a:rPr lang="cs-CZ" sz="2400" dirty="0">
                <a:latin typeface="+mn-lt"/>
              </a:rPr>
              <a:t>           (</a:t>
            </a:r>
            <a:r>
              <a:rPr lang="cs-CZ" sz="2000" dirty="0">
                <a:latin typeface="+mn-lt"/>
              </a:rPr>
              <a:t>dva a dva shodné</a:t>
            </a:r>
            <a:r>
              <a:rPr lang="cs-CZ" sz="2400" dirty="0">
                <a:latin typeface="+mn-lt"/>
              </a:rPr>
              <a:t>)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4455"/>
              </p:ext>
            </p:extLst>
          </p:nvPr>
        </p:nvGraphicFramePr>
        <p:xfrm>
          <a:off x="3914458" y="4421272"/>
          <a:ext cx="41592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Rovnice" r:id="rId4" imgW="2286000" imgH="444240" progId="Equation.3">
                  <p:embed/>
                </p:oleObj>
              </mc:Choice>
              <mc:Fallback>
                <p:oleObj name="Rovnice" r:id="rId4" imgW="22860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4458" y="4421272"/>
                        <a:ext cx="4159250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95114"/>
              </p:ext>
            </p:extLst>
          </p:nvPr>
        </p:nvGraphicFramePr>
        <p:xfrm>
          <a:off x="7102475" y="2589213"/>
          <a:ext cx="1474788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Rovnice" r:id="rId6" imgW="609480" imgH="266400" progId="Equation.3">
                  <p:embed/>
                </p:oleObj>
              </mc:Choice>
              <mc:Fallback>
                <p:oleObj name="Rovnice" r:id="rId6" imgW="60948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2475" y="2589213"/>
                        <a:ext cx="1474788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69630"/>
              </p:ext>
            </p:extLst>
          </p:nvPr>
        </p:nvGraphicFramePr>
        <p:xfrm>
          <a:off x="2245261" y="5601221"/>
          <a:ext cx="43561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Rovnice" r:id="rId8" imgW="1371600" imgH="241200" progId="Equation.3">
                  <p:embed/>
                </p:oleObj>
              </mc:Choice>
              <mc:Fallback>
                <p:oleObj name="Rovnice" r:id="rId8" imgW="1371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5261" y="5601221"/>
                        <a:ext cx="4356100" cy="766763"/>
                      </a:xfrm>
                      <a:prstGeom prst="rect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40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1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154963" y="1113913"/>
            <a:ext cx="90313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Vypočítej povrch pravidelného čtyřbokého jehlanu, jehož podstavná hrana má délku 8 cm a stěnová výška je dlouhá 10 cm.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5660665" y="2654980"/>
            <a:ext cx="1728192" cy="461665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S</a:t>
            </a:r>
            <a:r>
              <a:rPr lang="cs-CZ" sz="2400" baseline="-25000" dirty="0" err="1">
                <a:solidFill>
                  <a:schemeClr val="tx1"/>
                </a:solidFill>
              </a:rPr>
              <a:t>p</a:t>
            </a:r>
            <a:r>
              <a:rPr lang="cs-CZ" sz="2400" dirty="0">
                <a:solidFill>
                  <a:schemeClr val="tx1"/>
                </a:solidFill>
              </a:rPr>
              <a:t> = a</a:t>
            </a:r>
            <a:r>
              <a:rPr lang="cs-CZ" sz="2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616116" y="3179328"/>
            <a:ext cx="2952328" cy="461665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S</a:t>
            </a:r>
            <a:r>
              <a:rPr lang="cs-CZ" sz="2400" baseline="-25000" dirty="0" err="1">
                <a:solidFill>
                  <a:schemeClr val="tx1"/>
                </a:solidFill>
              </a:rPr>
              <a:t>p</a:t>
            </a:r>
            <a:r>
              <a:rPr lang="cs-CZ" sz="2400" dirty="0">
                <a:solidFill>
                  <a:schemeClr val="tx1"/>
                </a:solidFill>
              </a:rPr>
              <a:t> = 8</a:t>
            </a:r>
            <a:r>
              <a:rPr lang="cs-CZ" sz="2400" baseline="30000" dirty="0">
                <a:solidFill>
                  <a:schemeClr val="tx1"/>
                </a:solidFill>
              </a:rPr>
              <a:t>2 </a:t>
            </a:r>
            <a:r>
              <a:rPr lang="cs-CZ" sz="2400" dirty="0">
                <a:solidFill>
                  <a:schemeClr val="tx1"/>
                </a:solidFill>
              </a:rPr>
              <a:t>= 64cm</a:t>
            </a:r>
            <a:r>
              <a:rPr lang="cs-CZ" sz="2400" baseline="30000" dirty="0">
                <a:solidFill>
                  <a:schemeClr val="tx1"/>
                </a:solidFill>
              </a:rPr>
              <a:t>2 </a:t>
            </a:r>
          </a:p>
        </p:txBody>
      </p:sp>
      <p:grpSp>
        <p:nvGrpSpPr>
          <p:cNvPr id="2" name="Skupina 65"/>
          <p:cNvGrpSpPr/>
          <p:nvPr/>
        </p:nvGrpSpPr>
        <p:grpSpPr>
          <a:xfrm>
            <a:off x="5580112" y="3703677"/>
            <a:ext cx="2520280" cy="965721"/>
            <a:chOff x="3491880" y="1484784"/>
            <a:chExt cx="2520280" cy="965721"/>
          </a:xfrm>
        </p:grpSpPr>
        <p:sp>
          <p:nvSpPr>
            <p:cNvPr id="67" name="TextovéPole 66"/>
            <p:cNvSpPr txBox="1"/>
            <p:nvPr/>
          </p:nvSpPr>
          <p:spPr>
            <a:xfrm>
              <a:off x="3491880" y="1700808"/>
              <a:ext cx="1512168" cy="5232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dirty="0" err="1">
                  <a:solidFill>
                    <a:schemeClr val="tx1"/>
                  </a:solidFill>
                  <a:latin typeface="Comic Sans MS" pitchFamily="66" charset="0"/>
                </a:rPr>
                <a:t>S</a:t>
              </a:r>
              <a:r>
                <a:rPr lang="cs-CZ" sz="2800" baseline="-25000" dirty="0" err="1">
                  <a:solidFill>
                    <a:schemeClr val="tx1"/>
                  </a:solidFill>
                  <a:latin typeface="Comic Sans MS" pitchFamily="66" charset="0"/>
                </a:rPr>
                <a:t>pl</a:t>
              </a:r>
              <a:r>
                <a:rPr lang="cs-CZ" sz="2800" dirty="0">
                  <a:solidFill>
                    <a:schemeClr val="tx1"/>
                  </a:solidFill>
                  <a:latin typeface="Comic Sans MS" pitchFamily="66" charset="0"/>
                </a:rPr>
                <a:t> = 4. </a:t>
              </a:r>
            </a:p>
          </p:txBody>
        </p:sp>
        <p:cxnSp>
          <p:nvCxnSpPr>
            <p:cNvPr id="68" name="Přímá spojovací čára 67"/>
            <p:cNvCxnSpPr/>
            <p:nvPr/>
          </p:nvCxnSpPr>
          <p:spPr>
            <a:xfrm>
              <a:off x="5004048" y="1988840"/>
              <a:ext cx="86409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ovéPole 68"/>
            <p:cNvSpPr txBox="1"/>
            <p:nvPr/>
          </p:nvSpPr>
          <p:spPr>
            <a:xfrm>
              <a:off x="4932040" y="1484784"/>
              <a:ext cx="1080120" cy="46166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>
                  <a:solidFill>
                    <a:schemeClr val="tx1"/>
                  </a:solidFill>
                  <a:latin typeface="Comic Sans MS" pitchFamily="66" charset="0"/>
                </a:rPr>
                <a:t>a . </a:t>
              </a:r>
              <a:r>
                <a:rPr lang="cs-CZ" sz="2400" dirty="0" err="1">
                  <a:solidFill>
                    <a:schemeClr val="tx1"/>
                  </a:solidFill>
                  <a:latin typeface="Comic Sans MS" pitchFamily="66" charset="0"/>
                </a:rPr>
                <a:t>v</a:t>
              </a:r>
              <a:r>
                <a:rPr lang="cs-CZ" sz="2400" baseline="-25000" dirty="0" err="1">
                  <a:solidFill>
                    <a:schemeClr val="tx1"/>
                  </a:solidFill>
                  <a:latin typeface="Comic Sans MS" pitchFamily="66" charset="0"/>
                </a:rPr>
                <a:t>a</a:t>
              </a:r>
              <a:endParaRPr lang="cs-CZ" sz="2400" baseline="-25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4932040" y="1988840"/>
              <a:ext cx="1080120" cy="46166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>
                  <a:solidFill>
                    <a:schemeClr val="tx1"/>
                  </a:solidFill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747232" y="4581131"/>
            <a:ext cx="4470330" cy="965721"/>
            <a:chOff x="4747232" y="4581131"/>
            <a:chExt cx="4470330" cy="965721"/>
          </a:xfrm>
        </p:grpSpPr>
        <p:grpSp>
          <p:nvGrpSpPr>
            <p:cNvPr id="3" name="Skupina 70"/>
            <p:cNvGrpSpPr/>
            <p:nvPr/>
          </p:nvGrpSpPr>
          <p:grpSpPr>
            <a:xfrm>
              <a:off x="4747232" y="4581131"/>
              <a:ext cx="2448272" cy="965721"/>
              <a:chOff x="3563888" y="1484784"/>
              <a:chExt cx="2448272" cy="965721"/>
            </a:xfrm>
          </p:grpSpPr>
          <p:sp>
            <p:nvSpPr>
              <p:cNvPr id="72" name="TextovéPole 71"/>
              <p:cNvSpPr txBox="1"/>
              <p:nvPr/>
            </p:nvSpPr>
            <p:spPr>
              <a:xfrm>
                <a:off x="3563888" y="1700808"/>
                <a:ext cx="1440160" cy="52322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800" dirty="0" err="1">
                    <a:solidFill>
                      <a:schemeClr val="tx1"/>
                    </a:solidFill>
                    <a:latin typeface="Comic Sans MS" pitchFamily="66" charset="0"/>
                  </a:rPr>
                  <a:t>S</a:t>
                </a:r>
                <a:r>
                  <a:rPr lang="cs-CZ" sz="2800" baseline="-25000" dirty="0" err="1">
                    <a:solidFill>
                      <a:schemeClr val="tx1"/>
                    </a:solidFill>
                    <a:latin typeface="Comic Sans MS" pitchFamily="66" charset="0"/>
                  </a:rPr>
                  <a:t>pl</a:t>
                </a:r>
                <a:r>
                  <a:rPr lang="cs-CZ" sz="2800" dirty="0">
                    <a:solidFill>
                      <a:schemeClr val="tx1"/>
                    </a:solidFill>
                    <a:latin typeface="Comic Sans MS" pitchFamily="66" charset="0"/>
                  </a:rPr>
                  <a:t> = 4. </a:t>
                </a:r>
              </a:p>
            </p:txBody>
          </p:sp>
          <p:cxnSp>
            <p:nvCxnSpPr>
              <p:cNvPr id="73" name="Přímá spojovací čára 72"/>
              <p:cNvCxnSpPr/>
              <p:nvPr/>
            </p:nvCxnSpPr>
            <p:spPr>
              <a:xfrm>
                <a:off x="5004048" y="1988840"/>
                <a:ext cx="86409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ovéPole 73"/>
              <p:cNvSpPr txBox="1"/>
              <p:nvPr/>
            </p:nvSpPr>
            <p:spPr>
              <a:xfrm>
                <a:off x="4932040" y="1484784"/>
                <a:ext cx="1080120" cy="46166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dirty="0">
                    <a:solidFill>
                      <a:schemeClr val="tx1"/>
                    </a:solidFill>
                    <a:latin typeface="Comic Sans MS" pitchFamily="66" charset="0"/>
                  </a:rPr>
                  <a:t>8 . 10</a:t>
                </a:r>
                <a:endParaRPr lang="cs-CZ" sz="2400" baseline="-250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5" name="TextovéPole 74"/>
              <p:cNvSpPr txBox="1"/>
              <p:nvPr/>
            </p:nvSpPr>
            <p:spPr>
              <a:xfrm>
                <a:off x="4860032" y="1988840"/>
                <a:ext cx="1080120" cy="46166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dirty="0">
                    <a:solidFill>
                      <a:schemeClr val="tx1"/>
                    </a:solidFill>
                    <a:latin typeface="Comic Sans MS" pitchFamily="66" charset="0"/>
                  </a:rPr>
                  <a:t>2</a:t>
                </a:r>
              </a:p>
            </p:txBody>
          </p:sp>
        </p:grpSp>
        <p:sp>
          <p:nvSpPr>
            <p:cNvPr id="76" name="TextovéPole 75"/>
            <p:cNvSpPr txBox="1"/>
            <p:nvPr/>
          </p:nvSpPr>
          <p:spPr>
            <a:xfrm>
              <a:off x="6553266" y="4834666"/>
              <a:ext cx="2664296" cy="5232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dirty="0">
                  <a:solidFill>
                    <a:schemeClr val="tx1"/>
                  </a:solidFill>
                  <a:latin typeface="Comic Sans MS" pitchFamily="66" charset="0"/>
                </a:rPr>
                <a:t>= 160cm</a:t>
              </a:r>
              <a:r>
                <a:rPr lang="cs-CZ" sz="2800" baseline="30000" dirty="0">
                  <a:solidFill>
                    <a:schemeClr val="tx1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87" name="TextovéPole 86"/>
          <p:cNvSpPr txBox="1"/>
          <p:nvPr/>
        </p:nvSpPr>
        <p:spPr>
          <a:xfrm>
            <a:off x="3585045" y="5887704"/>
            <a:ext cx="4788024" cy="52322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  <a:latin typeface="Comic Sans MS" pitchFamily="66" charset="0"/>
              </a:rPr>
              <a:t>S = 160 + 64 = 224cm</a:t>
            </a:r>
            <a:r>
              <a:rPr lang="cs-CZ" sz="28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99256" y="2656709"/>
            <a:ext cx="158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u="sng" dirty="0">
                <a:solidFill>
                  <a:srgbClr val="C00000"/>
                </a:solidFill>
              </a:rPr>
              <a:t>Podstava: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4455008" y="3813170"/>
            <a:ext cx="158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u="sng" dirty="0">
                <a:solidFill>
                  <a:srgbClr val="C00000"/>
                </a:solidFill>
              </a:rPr>
              <a:t>Plášť:</a:t>
            </a:r>
          </a:p>
        </p:txBody>
      </p:sp>
      <p:grpSp>
        <p:nvGrpSpPr>
          <p:cNvPr id="56" name="Skupina 55"/>
          <p:cNvGrpSpPr/>
          <p:nvPr/>
        </p:nvGrpSpPr>
        <p:grpSpPr>
          <a:xfrm>
            <a:off x="281821" y="67277"/>
            <a:ext cx="8856983" cy="1468490"/>
            <a:chOff x="179513" y="188641"/>
            <a:chExt cx="7200799" cy="1468490"/>
          </a:xfrm>
        </p:grpSpPr>
        <p:pic>
          <p:nvPicPr>
            <p:cNvPr id="57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1547664" y="456802"/>
              <a:ext cx="58326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</a:t>
              </a:r>
              <a:r>
                <a:rPr lang="cs-CZ" sz="32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povrch tělesa - příklad</a:t>
              </a:r>
            </a:p>
          </p:txBody>
        </p:sp>
      </p:grpSp>
      <p:sp>
        <p:nvSpPr>
          <p:cNvPr id="59" name="Tlačítko akce: Zpět nebo Předchozí 58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lačítko akce: Dopředu nebo Další 61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5" name="Skupina 64"/>
          <p:cNvGrpSpPr/>
          <p:nvPr/>
        </p:nvGrpSpPr>
        <p:grpSpPr>
          <a:xfrm>
            <a:off x="17555" y="1876619"/>
            <a:ext cx="4094778" cy="4000510"/>
            <a:chOff x="280096" y="1556792"/>
            <a:chExt cx="4094778" cy="4000510"/>
          </a:xfrm>
        </p:grpSpPr>
        <p:cxnSp>
          <p:nvCxnSpPr>
            <p:cNvPr id="66" name="Přímá spojovací čára 21"/>
            <p:cNvCxnSpPr/>
            <p:nvPr/>
          </p:nvCxnSpPr>
          <p:spPr>
            <a:xfrm>
              <a:off x="467544" y="5171480"/>
              <a:ext cx="273630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Přímá spojovací čára 29"/>
            <p:cNvCxnSpPr/>
            <p:nvPr/>
          </p:nvCxnSpPr>
          <p:spPr>
            <a:xfrm rot="18900000" flipV="1">
              <a:off x="3003508" y="4695225"/>
              <a:ext cx="1368000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Přímá spojovací čára 40"/>
            <p:cNvCxnSpPr/>
            <p:nvPr/>
          </p:nvCxnSpPr>
          <p:spPr>
            <a:xfrm flipV="1">
              <a:off x="467544" y="1916832"/>
              <a:ext cx="1800200" cy="32403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Přímá spojovací čára 44"/>
            <p:cNvCxnSpPr/>
            <p:nvPr/>
          </p:nvCxnSpPr>
          <p:spPr>
            <a:xfrm>
              <a:off x="2267744" y="1916832"/>
              <a:ext cx="936104" cy="32403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Přímá spojovací čára 48"/>
            <p:cNvCxnSpPr/>
            <p:nvPr/>
          </p:nvCxnSpPr>
          <p:spPr>
            <a:xfrm>
              <a:off x="2267744" y="1916832"/>
              <a:ext cx="1872208" cy="23042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0" name="Skupina 61"/>
            <p:cNvGrpSpPr/>
            <p:nvPr/>
          </p:nvGrpSpPr>
          <p:grpSpPr>
            <a:xfrm>
              <a:off x="280096" y="1556792"/>
              <a:ext cx="4094778" cy="4000510"/>
              <a:chOff x="280096" y="1556792"/>
              <a:chExt cx="4094778" cy="4000510"/>
            </a:xfrm>
          </p:grpSpPr>
          <p:sp>
            <p:nvSpPr>
              <p:cNvPr id="81" name="TextovéPole 80"/>
              <p:cNvSpPr txBox="1"/>
              <p:nvPr/>
            </p:nvSpPr>
            <p:spPr>
              <a:xfrm>
                <a:off x="1763688" y="5157192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8cm</a:t>
                </a:r>
              </a:p>
            </p:txBody>
          </p:sp>
          <p:sp>
            <p:nvSpPr>
              <p:cNvPr id="84" name="TextovéPole 83"/>
              <p:cNvSpPr txBox="1"/>
              <p:nvPr/>
            </p:nvSpPr>
            <p:spPr>
              <a:xfrm rot="3277623">
                <a:off x="3041019" y="3481026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10cm</a:t>
                </a:r>
              </a:p>
            </p:txBody>
          </p:sp>
          <p:sp>
            <p:nvSpPr>
              <p:cNvPr id="86" name="TextovéPole 85"/>
              <p:cNvSpPr txBox="1"/>
              <p:nvPr/>
            </p:nvSpPr>
            <p:spPr>
              <a:xfrm>
                <a:off x="2339752" y="155679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  <p:grpSp>
            <p:nvGrpSpPr>
              <p:cNvPr id="88" name="Skupina 52"/>
              <p:cNvGrpSpPr/>
              <p:nvPr/>
            </p:nvGrpSpPr>
            <p:grpSpPr>
              <a:xfrm>
                <a:off x="280096" y="1916832"/>
                <a:ext cx="4094778" cy="3254648"/>
                <a:chOff x="5049222" y="2636912"/>
                <a:chExt cx="4094778" cy="3254648"/>
              </a:xfrm>
            </p:grpSpPr>
            <p:cxnSp>
              <p:nvCxnSpPr>
                <p:cNvPr id="93" name="Přímá spojovací čára 42"/>
                <p:cNvCxnSpPr/>
                <p:nvPr/>
              </p:nvCxnSpPr>
              <p:spPr>
                <a:xfrm>
                  <a:off x="6209134" y="4941168"/>
                  <a:ext cx="2736304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ovací čára 41"/>
                <p:cNvCxnSpPr/>
                <p:nvPr/>
              </p:nvCxnSpPr>
              <p:spPr>
                <a:xfrm>
                  <a:off x="5240036" y="5891560"/>
                  <a:ext cx="273630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Přímá spojovací čára 43"/>
                <p:cNvCxnSpPr/>
                <p:nvPr/>
              </p:nvCxnSpPr>
              <p:spPr>
                <a:xfrm rot="18900000" flipV="1">
                  <a:off x="5049222" y="5415304"/>
                  <a:ext cx="1368000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Přímá spojovací čára 45"/>
                <p:cNvCxnSpPr/>
                <p:nvPr/>
              </p:nvCxnSpPr>
              <p:spPr>
                <a:xfrm rot="18900000" flipV="1">
                  <a:off x="7776000" y="5415305"/>
                  <a:ext cx="1368000" cy="0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ovací čára 46"/>
                <p:cNvCxnSpPr/>
                <p:nvPr/>
              </p:nvCxnSpPr>
              <p:spPr>
                <a:xfrm flipV="1">
                  <a:off x="5240036" y="2636912"/>
                  <a:ext cx="1800200" cy="3240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ovací čára 47"/>
                <p:cNvCxnSpPr/>
                <p:nvPr/>
              </p:nvCxnSpPr>
              <p:spPr>
                <a:xfrm>
                  <a:off x="7040236" y="2636912"/>
                  <a:ext cx="936104" cy="3240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ovací čára 49"/>
                <p:cNvCxnSpPr/>
                <p:nvPr/>
              </p:nvCxnSpPr>
              <p:spPr>
                <a:xfrm>
                  <a:off x="7040236" y="2636912"/>
                  <a:ext cx="1872208" cy="230425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ovací čára 50"/>
                <p:cNvCxnSpPr/>
                <p:nvPr/>
              </p:nvCxnSpPr>
              <p:spPr>
                <a:xfrm flipV="1">
                  <a:off x="6176140" y="2636912"/>
                  <a:ext cx="864096" cy="2304256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Oblouk 88"/>
              <p:cNvSpPr/>
              <p:nvPr/>
            </p:nvSpPr>
            <p:spPr>
              <a:xfrm rot="20301490">
                <a:off x="3303094" y="4293997"/>
                <a:ext cx="665815" cy="587982"/>
              </a:xfrm>
              <a:prstGeom prst="arc">
                <a:avLst>
                  <a:gd name="adj1" fmla="val 16200000"/>
                  <a:gd name="adj2" fmla="val 21309211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" name="Elipsa 60"/>
              <p:cNvSpPr/>
              <p:nvPr/>
            </p:nvSpPr>
            <p:spPr>
              <a:xfrm>
                <a:off x="3693616" y="43936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1" name="Přímá spojovací čára 39"/>
              <p:cNvCxnSpPr/>
              <p:nvPr/>
            </p:nvCxnSpPr>
            <p:spPr>
              <a:xfrm flipH="1" flipV="1">
                <a:off x="2267745" y="1916833"/>
                <a:ext cx="1440159" cy="2736303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ovací čára 52"/>
              <p:cNvCxnSpPr/>
              <p:nvPr/>
            </p:nvCxnSpPr>
            <p:spPr>
              <a:xfrm flipH="1" flipV="1">
                <a:off x="2267744" y="1916832"/>
                <a:ext cx="1440159" cy="2736303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97528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3" grpId="0"/>
      <p:bldP spid="64" grpId="0"/>
      <p:bldP spid="87" grpId="0"/>
      <p:bldP spid="7" grpId="0"/>
      <p:bldP spid="55" grpId="0"/>
      <p:bldP spid="59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163439" y="1059054"/>
            <a:ext cx="892899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Vypočítej </a:t>
            </a:r>
            <a:r>
              <a:rPr lang="cs-CZ" sz="2200" i="1" u="sng" dirty="0">
                <a:solidFill>
                  <a:schemeClr val="tx1"/>
                </a:solidFill>
              </a:rPr>
              <a:t>S</a:t>
            </a:r>
            <a:r>
              <a:rPr lang="cs-CZ" sz="2200" dirty="0">
                <a:solidFill>
                  <a:schemeClr val="tx1"/>
                </a:solidFill>
              </a:rPr>
              <a:t> pravidelného čtyřbokého jehlanu, jehož podstavná hrana </a:t>
            </a:r>
            <a:r>
              <a:rPr lang="cs-CZ" sz="2200" i="1" u="sng" dirty="0">
                <a:solidFill>
                  <a:schemeClr val="tx1"/>
                </a:solidFill>
              </a:rPr>
              <a:t>a</a:t>
            </a:r>
            <a:r>
              <a:rPr lang="cs-CZ" sz="2200" dirty="0">
                <a:solidFill>
                  <a:schemeClr val="tx1"/>
                </a:solidFill>
              </a:rPr>
              <a:t> má délku 12 cm a tělesová výška </a:t>
            </a:r>
            <a:r>
              <a:rPr lang="cs-CZ" sz="2200" i="1" u="sng" dirty="0" err="1">
                <a:solidFill>
                  <a:schemeClr val="tx1"/>
                </a:solidFill>
              </a:rPr>
              <a:t>v</a:t>
            </a:r>
            <a:r>
              <a:rPr lang="cs-CZ" sz="2200" i="1" u="sng" baseline="-25000" dirty="0" err="1">
                <a:solidFill>
                  <a:schemeClr val="tx1"/>
                </a:solidFill>
              </a:rPr>
              <a:t>t</a:t>
            </a:r>
            <a:r>
              <a:rPr lang="cs-CZ" sz="2200" dirty="0">
                <a:solidFill>
                  <a:schemeClr val="tx1"/>
                </a:solidFill>
              </a:rPr>
              <a:t> je dlouhá 8 cm.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3763839" y="4321512"/>
            <a:ext cx="1728192" cy="400110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1"/>
                </a:solidFill>
              </a:rPr>
              <a:t>S</a:t>
            </a:r>
            <a:r>
              <a:rPr lang="cs-CZ" sz="2000" baseline="-25000" dirty="0" err="1">
                <a:solidFill>
                  <a:schemeClr val="tx1"/>
                </a:solidFill>
              </a:rPr>
              <a:t>p</a:t>
            </a:r>
            <a:r>
              <a:rPr lang="cs-CZ" sz="2000" dirty="0">
                <a:solidFill>
                  <a:schemeClr val="tx1"/>
                </a:solidFill>
              </a:rPr>
              <a:t> = a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685649" y="4303238"/>
            <a:ext cx="2952328" cy="400110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1"/>
                </a:solidFill>
              </a:rPr>
              <a:t>S</a:t>
            </a:r>
            <a:r>
              <a:rPr lang="cs-CZ" sz="2000" baseline="-25000" dirty="0" err="1">
                <a:solidFill>
                  <a:schemeClr val="tx1"/>
                </a:solidFill>
              </a:rPr>
              <a:t>p</a:t>
            </a:r>
            <a:r>
              <a:rPr lang="cs-CZ" sz="2000" dirty="0">
                <a:solidFill>
                  <a:schemeClr val="tx1"/>
                </a:solidFill>
              </a:rPr>
              <a:t> = 12</a:t>
            </a:r>
            <a:r>
              <a:rPr lang="cs-CZ" sz="2000" baseline="30000" dirty="0">
                <a:solidFill>
                  <a:schemeClr val="tx1"/>
                </a:solidFill>
              </a:rPr>
              <a:t>2 </a:t>
            </a:r>
            <a:r>
              <a:rPr lang="cs-CZ" sz="2000" dirty="0">
                <a:solidFill>
                  <a:schemeClr val="tx1"/>
                </a:solidFill>
              </a:rPr>
              <a:t>= 144cm</a:t>
            </a:r>
            <a:r>
              <a:rPr lang="cs-CZ" sz="2000" baseline="30000" dirty="0">
                <a:solidFill>
                  <a:schemeClr val="tx1"/>
                </a:solidFill>
              </a:rPr>
              <a:t>2 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2321775" y="5941798"/>
            <a:ext cx="38164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i="1" u="sng" dirty="0">
                <a:solidFill>
                  <a:schemeClr val="tx1"/>
                </a:solidFill>
              </a:rPr>
              <a:t>S = 144+240= 384cm</a:t>
            </a:r>
            <a:r>
              <a:rPr lang="cs-CZ" sz="2800" b="1" i="1" u="sng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2" name="TextovéPole 101"/>
          <p:cNvSpPr txBox="1"/>
          <p:nvPr/>
        </p:nvSpPr>
        <p:spPr>
          <a:xfrm>
            <a:off x="3077812" y="1928085"/>
            <a:ext cx="5886676" cy="707886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Vypočítáme stěnovou výšku </a:t>
            </a:r>
            <a:r>
              <a:rPr lang="cs-CZ" sz="2000" dirty="0" err="1">
                <a:solidFill>
                  <a:srgbClr val="C00000"/>
                </a:solidFill>
              </a:rPr>
              <a:t>v</a:t>
            </a:r>
            <a:r>
              <a:rPr lang="cs-CZ" sz="2000" baseline="-25000" dirty="0" err="1">
                <a:solidFill>
                  <a:srgbClr val="C00000"/>
                </a:solidFill>
              </a:rPr>
              <a:t>s</a:t>
            </a:r>
            <a:r>
              <a:rPr lang="cs-CZ" sz="2000" dirty="0">
                <a:solidFill>
                  <a:srgbClr val="C00000"/>
                </a:solidFill>
              </a:rPr>
              <a:t> pomocí</a:t>
            </a:r>
          </a:p>
          <a:p>
            <a:r>
              <a:rPr lang="cs-CZ" sz="2000" dirty="0">
                <a:solidFill>
                  <a:srgbClr val="C00000"/>
                </a:solidFill>
              </a:rPr>
              <a:t>       Pythagorovy věty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62" name="Skupina 61"/>
          <p:cNvGrpSpPr/>
          <p:nvPr/>
        </p:nvGrpSpPr>
        <p:grpSpPr>
          <a:xfrm>
            <a:off x="512054" y="1969861"/>
            <a:ext cx="3146202" cy="3233313"/>
            <a:chOff x="280096" y="1556792"/>
            <a:chExt cx="4094778" cy="4080829"/>
          </a:xfrm>
        </p:grpSpPr>
        <p:sp>
          <p:nvSpPr>
            <p:cNvPr id="17" name="TextovéPole 16"/>
            <p:cNvSpPr txBox="1"/>
            <p:nvPr/>
          </p:nvSpPr>
          <p:spPr>
            <a:xfrm>
              <a:off x="1403862" y="5171480"/>
              <a:ext cx="1512168" cy="466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+mn-lt"/>
                </a:rPr>
                <a:t>a = 12cm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 rot="16200000">
              <a:off x="1491625" y="3188657"/>
              <a:ext cx="1296144" cy="48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+mn-lt"/>
                </a:rPr>
                <a:t>v</a:t>
              </a:r>
              <a:r>
                <a:rPr lang="cs-CZ" baseline="-25000" dirty="0" err="1">
                  <a:latin typeface="+mn-lt"/>
                </a:rPr>
                <a:t>t</a:t>
              </a:r>
              <a:r>
                <a:rPr lang="cs-CZ" dirty="0">
                  <a:latin typeface="+mn-lt"/>
                </a:rPr>
                <a:t>=8cm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2339752" y="1556792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Comic Sans MS" pitchFamily="66" charset="0"/>
                </a:rPr>
                <a:t>V</a:t>
              </a:r>
            </a:p>
          </p:txBody>
        </p:sp>
        <p:grpSp>
          <p:nvGrpSpPr>
            <p:cNvPr id="53" name="Skupina 52"/>
            <p:cNvGrpSpPr/>
            <p:nvPr/>
          </p:nvGrpSpPr>
          <p:grpSpPr>
            <a:xfrm>
              <a:off x="280096" y="1916832"/>
              <a:ext cx="4094778" cy="3254648"/>
              <a:chOff x="5049222" y="2636912"/>
              <a:chExt cx="4094778" cy="3254648"/>
            </a:xfrm>
          </p:grpSpPr>
          <p:cxnSp>
            <p:nvCxnSpPr>
              <p:cNvPr id="43" name="Přímá spojovací čára 42"/>
              <p:cNvCxnSpPr/>
              <p:nvPr/>
            </p:nvCxnSpPr>
            <p:spPr>
              <a:xfrm>
                <a:off x="6209134" y="4941168"/>
                <a:ext cx="2736304" cy="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ovací čára 41"/>
              <p:cNvCxnSpPr/>
              <p:nvPr/>
            </p:nvCxnSpPr>
            <p:spPr>
              <a:xfrm>
                <a:off x="5240036" y="5891560"/>
                <a:ext cx="2736304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ovací čára 43"/>
              <p:cNvCxnSpPr/>
              <p:nvPr/>
            </p:nvCxnSpPr>
            <p:spPr>
              <a:xfrm rot="18900000" flipV="1">
                <a:off x="5049222" y="5415304"/>
                <a:ext cx="1368000" cy="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čára 45"/>
              <p:cNvCxnSpPr/>
              <p:nvPr/>
            </p:nvCxnSpPr>
            <p:spPr>
              <a:xfrm rot="18900000" flipV="1">
                <a:off x="7776000" y="5415305"/>
                <a:ext cx="1368000" cy="0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ovací čára 46"/>
              <p:cNvCxnSpPr/>
              <p:nvPr/>
            </p:nvCxnSpPr>
            <p:spPr>
              <a:xfrm flipV="1">
                <a:off x="5240036" y="2636912"/>
                <a:ext cx="1800200" cy="324036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ovací čára 47"/>
              <p:cNvCxnSpPr/>
              <p:nvPr/>
            </p:nvCxnSpPr>
            <p:spPr>
              <a:xfrm>
                <a:off x="7040236" y="2636912"/>
                <a:ext cx="936104" cy="324036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ovací čára 49"/>
              <p:cNvCxnSpPr/>
              <p:nvPr/>
            </p:nvCxnSpPr>
            <p:spPr>
              <a:xfrm>
                <a:off x="7040236" y="2636912"/>
                <a:ext cx="1872208" cy="230425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ovací čára 50"/>
              <p:cNvCxnSpPr/>
              <p:nvPr/>
            </p:nvCxnSpPr>
            <p:spPr>
              <a:xfrm flipV="1">
                <a:off x="6176140" y="2636912"/>
                <a:ext cx="864096" cy="2304256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Přímá spojovací čára 39"/>
            <p:cNvCxnSpPr/>
            <p:nvPr/>
          </p:nvCxnSpPr>
          <p:spPr>
            <a:xfrm flipH="1" flipV="1">
              <a:off x="2267745" y="1916833"/>
              <a:ext cx="1440159" cy="2736303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Volný tvar 100"/>
          <p:cNvSpPr/>
          <p:nvPr/>
        </p:nvSpPr>
        <p:spPr>
          <a:xfrm>
            <a:off x="2020357" y="2237559"/>
            <a:ext cx="1119728" cy="2184806"/>
          </a:xfrm>
          <a:custGeom>
            <a:avLst/>
            <a:gdLst>
              <a:gd name="connsiteX0" fmla="*/ 0 w 1457325"/>
              <a:gd name="connsiteY0" fmla="*/ 0 h 2757488"/>
              <a:gd name="connsiteX1" fmla="*/ 85725 w 1457325"/>
              <a:gd name="connsiteY1" fmla="*/ 2757488 h 2757488"/>
              <a:gd name="connsiteX2" fmla="*/ 1457325 w 1457325"/>
              <a:gd name="connsiteY2" fmla="*/ 2757488 h 2757488"/>
              <a:gd name="connsiteX3" fmla="*/ 0 w 1457325"/>
              <a:gd name="connsiteY3" fmla="*/ 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325" h="2757488">
                <a:moveTo>
                  <a:pt x="0" y="0"/>
                </a:moveTo>
                <a:lnTo>
                  <a:pt x="85725" y="2757488"/>
                </a:lnTo>
                <a:lnTo>
                  <a:pt x="1457325" y="2757488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646634" y="2238431"/>
            <a:ext cx="3020348" cy="2597813"/>
            <a:chOff x="730029" y="2238431"/>
            <a:chExt cx="3020348" cy="2597813"/>
          </a:xfrm>
        </p:grpSpPr>
        <p:cxnSp>
          <p:nvCxnSpPr>
            <p:cNvPr id="22" name="Přímá spojovací čára 21"/>
            <p:cNvCxnSpPr/>
            <p:nvPr/>
          </p:nvCxnSpPr>
          <p:spPr>
            <a:xfrm>
              <a:off x="730029" y="4836244"/>
              <a:ext cx="210242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Přímá spojovací čára 88"/>
            <p:cNvCxnSpPr/>
            <p:nvPr/>
          </p:nvCxnSpPr>
          <p:spPr>
            <a:xfrm flipV="1">
              <a:off x="730029" y="4083232"/>
              <a:ext cx="2821676" cy="741692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Skupina 2"/>
            <p:cNvGrpSpPr/>
            <p:nvPr/>
          </p:nvGrpSpPr>
          <p:grpSpPr>
            <a:xfrm>
              <a:off x="735083" y="2238431"/>
              <a:ext cx="3015294" cy="2597813"/>
              <a:chOff x="730029" y="2216631"/>
              <a:chExt cx="3015294" cy="2597813"/>
            </a:xfrm>
          </p:grpSpPr>
          <p:cxnSp>
            <p:nvCxnSpPr>
              <p:cNvPr id="41" name="Přímá spojovací čára 40"/>
              <p:cNvCxnSpPr/>
              <p:nvPr/>
            </p:nvCxnSpPr>
            <p:spPr>
              <a:xfrm flipV="1">
                <a:off x="730029" y="2216631"/>
                <a:ext cx="1383175" cy="25673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" name="Skupina 1"/>
              <p:cNvGrpSpPr/>
              <p:nvPr/>
            </p:nvGrpSpPr>
            <p:grpSpPr>
              <a:xfrm>
                <a:off x="1441067" y="2217907"/>
                <a:ext cx="2304256" cy="2596537"/>
                <a:chOff x="1441761" y="2216631"/>
                <a:chExt cx="2304256" cy="2596537"/>
              </a:xfrm>
            </p:grpSpPr>
            <p:cxnSp>
              <p:nvCxnSpPr>
                <p:cNvPr id="30" name="Přímá spojovací čára 29"/>
                <p:cNvCxnSpPr/>
                <p:nvPr/>
              </p:nvCxnSpPr>
              <p:spPr>
                <a:xfrm rot="18900000" flipV="1">
                  <a:off x="2662127" y="4418001"/>
                  <a:ext cx="1083890" cy="0"/>
                </a:xfrm>
                <a:prstGeom prst="line">
                  <a:avLst/>
                </a:prstGeom>
                <a:ln w="19050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ovací čára 44"/>
                <p:cNvCxnSpPr/>
                <p:nvPr/>
              </p:nvCxnSpPr>
              <p:spPr>
                <a:xfrm>
                  <a:off x="2127623" y="2245774"/>
                  <a:ext cx="719251" cy="25673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Přímá spojovací čára 48"/>
                <p:cNvCxnSpPr/>
                <p:nvPr/>
              </p:nvCxnSpPr>
              <p:spPr>
                <a:xfrm>
                  <a:off x="2113203" y="2216631"/>
                  <a:ext cx="1438502" cy="182570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ovací čára 90"/>
                <p:cNvCxnSpPr/>
                <p:nvPr/>
              </p:nvCxnSpPr>
              <p:spPr>
                <a:xfrm>
                  <a:off x="1441761" y="4032168"/>
                  <a:ext cx="1327848" cy="74169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Přímá spojovací čára 92"/>
                <p:cNvCxnSpPr/>
                <p:nvPr/>
              </p:nvCxnSpPr>
              <p:spPr>
                <a:xfrm flipH="1" flipV="1">
                  <a:off x="2113203" y="2216631"/>
                  <a:ext cx="55327" cy="216802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Přímá spojovací čára 94"/>
                <p:cNvCxnSpPr/>
                <p:nvPr/>
              </p:nvCxnSpPr>
              <p:spPr>
                <a:xfrm>
                  <a:off x="2168530" y="4399748"/>
                  <a:ext cx="105121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Oblouk 108"/>
                <p:cNvSpPr/>
                <p:nvPr/>
              </p:nvSpPr>
              <p:spPr>
                <a:xfrm>
                  <a:off x="1847547" y="4076746"/>
                  <a:ext cx="608597" cy="684638"/>
                </a:xfrm>
                <a:prstGeom prst="arc">
                  <a:avLst>
                    <a:gd name="adj1" fmla="val 16200000"/>
                    <a:gd name="adj2" fmla="val 21311308"/>
                  </a:avLst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" name="Elipsa 109"/>
                <p:cNvSpPr/>
                <p:nvPr/>
              </p:nvSpPr>
              <p:spPr>
                <a:xfrm>
                  <a:off x="2223857" y="4270547"/>
                  <a:ext cx="55327" cy="570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1" name="TextovéPole 110"/>
                <p:cNvSpPr txBox="1"/>
                <p:nvPr/>
              </p:nvSpPr>
              <p:spPr>
                <a:xfrm>
                  <a:off x="2787233" y="3448336"/>
                  <a:ext cx="442616" cy="36578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 err="1">
                      <a:solidFill>
                        <a:schemeClr val="tx1"/>
                      </a:solidFill>
                    </a:rPr>
                    <a:t>v</a:t>
                  </a:r>
                  <a:r>
                    <a:rPr lang="cs-CZ" baseline="-25000" dirty="0" err="1">
                      <a:solidFill>
                        <a:schemeClr val="tx1"/>
                      </a:solidFill>
                    </a:rPr>
                    <a:t>s</a:t>
                  </a:r>
                  <a:endParaRPr lang="cs-CZ" baseline="-25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13" name="TextovéPole 112"/>
          <p:cNvSpPr txBox="1"/>
          <p:nvPr/>
        </p:nvSpPr>
        <p:spPr>
          <a:xfrm>
            <a:off x="6696236" y="2595901"/>
            <a:ext cx="2592288" cy="400110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v</a:t>
            </a:r>
            <a:r>
              <a:rPr lang="cs-CZ" sz="2000" baseline="-25000" dirty="0">
                <a:solidFill>
                  <a:schemeClr val="tx1"/>
                </a:solidFill>
              </a:rPr>
              <a:t>s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= 6</a:t>
            </a:r>
            <a:r>
              <a:rPr lang="cs-CZ" sz="2000" baseline="30000" dirty="0">
                <a:solidFill>
                  <a:schemeClr val="tx1"/>
                </a:solidFill>
              </a:rPr>
              <a:t>2 </a:t>
            </a:r>
            <a:r>
              <a:rPr lang="cs-CZ" sz="2000" dirty="0">
                <a:solidFill>
                  <a:schemeClr val="tx1"/>
                </a:solidFill>
              </a:rPr>
              <a:t>+ 8</a:t>
            </a:r>
            <a:r>
              <a:rPr lang="cs-CZ" sz="2000" baseline="30000" dirty="0">
                <a:solidFill>
                  <a:schemeClr val="tx1"/>
                </a:solidFill>
              </a:rPr>
              <a:t>2 </a:t>
            </a:r>
            <a:r>
              <a:rPr lang="cs-CZ" sz="2000" dirty="0">
                <a:solidFill>
                  <a:schemeClr val="tx1"/>
                </a:solidFill>
              </a:rPr>
              <a:t>= 100</a:t>
            </a:r>
            <a:endParaRPr lang="cs-CZ" sz="2000" baseline="30000" dirty="0">
              <a:solidFill>
                <a:schemeClr val="tx1"/>
              </a:solidFill>
            </a:endParaRPr>
          </a:p>
        </p:txBody>
      </p:sp>
      <p:sp>
        <p:nvSpPr>
          <p:cNvPr id="115" name="TextovéPole 114"/>
          <p:cNvSpPr txBox="1"/>
          <p:nvPr/>
        </p:nvSpPr>
        <p:spPr>
          <a:xfrm>
            <a:off x="3635896" y="3717032"/>
            <a:ext cx="4968552" cy="400110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cs-CZ" sz="2000" dirty="0">
                <a:solidFill>
                  <a:srgbClr val="C00000"/>
                </a:solidFill>
              </a:rPr>
              <a:t>2. Dál pokračujeme stejně jako minule</a:t>
            </a:r>
          </a:p>
        </p:txBody>
      </p:sp>
      <p:sp>
        <p:nvSpPr>
          <p:cNvPr id="116" name="TextovéPole 115"/>
          <p:cNvSpPr txBox="1"/>
          <p:nvPr/>
        </p:nvSpPr>
        <p:spPr>
          <a:xfrm>
            <a:off x="7380312" y="3155460"/>
            <a:ext cx="1584176" cy="461665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v</a:t>
            </a:r>
            <a:r>
              <a:rPr lang="cs-CZ" sz="2400" baseline="-25000" dirty="0" err="1">
                <a:solidFill>
                  <a:schemeClr val="tx1"/>
                </a:solidFill>
              </a:rPr>
              <a:t>s</a:t>
            </a:r>
            <a:r>
              <a:rPr lang="cs-CZ" sz="2400" dirty="0">
                <a:solidFill>
                  <a:schemeClr val="tx1"/>
                </a:solidFill>
              </a:rPr>
              <a:t>= 10cm</a:t>
            </a:r>
            <a:endParaRPr lang="cs-CZ" sz="2400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484817"/>
              </p:ext>
            </p:extLst>
          </p:nvPr>
        </p:nvGraphicFramePr>
        <p:xfrm>
          <a:off x="4494892" y="2732608"/>
          <a:ext cx="1753055" cy="89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Rovnice" r:id="rId3" imgW="1015920" imgH="520560" progId="Equation.3">
                  <p:embed/>
                </p:oleObj>
              </mc:Choice>
              <mc:Fallback>
                <p:oleObj name="Rovnice" r:id="rId3" imgW="101592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4892" y="2732608"/>
                        <a:ext cx="1753055" cy="898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Skupina 64"/>
          <p:cNvGrpSpPr/>
          <p:nvPr/>
        </p:nvGrpSpPr>
        <p:grpSpPr>
          <a:xfrm>
            <a:off x="281821" y="67277"/>
            <a:ext cx="8856983" cy="1468490"/>
            <a:chOff x="179513" y="188641"/>
            <a:chExt cx="7200799" cy="1468490"/>
          </a:xfrm>
        </p:grpSpPr>
        <p:pic>
          <p:nvPicPr>
            <p:cNvPr id="77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ovéPole 77"/>
            <p:cNvSpPr txBox="1"/>
            <p:nvPr/>
          </p:nvSpPr>
          <p:spPr>
            <a:xfrm>
              <a:off x="1547664" y="456802"/>
              <a:ext cx="58326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</a:t>
              </a:r>
              <a:r>
                <a:rPr lang="cs-CZ" sz="32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povrch tělesa - příklad</a:t>
              </a:r>
            </a:p>
          </p:txBody>
        </p:sp>
      </p:grp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805549"/>
              </p:ext>
            </p:extLst>
          </p:nvPr>
        </p:nvGraphicFramePr>
        <p:xfrm>
          <a:off x="5987462" y="4945013"/>
          <a:ext cx="29654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Rovnice" r:id="rId6" imgW="1676160" imgH="444240" progId="Equation.3">
                  <p:embed/>
                </p:oleObj>
              </mc:Choice>
              <mc:Fallback>
                <p:oleObj name="Rovnice" r:id="rId6" imgW="16761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7462" y="4945013"/>
                        <a:ext cx="2965450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k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15370"/>
              </p:ext>
            </p:extLst>
          </p:nvPr>
        </p:nvGraphicFramePr>
        <p:xfrm>
          <a:off x="4180078" y="4927820"/>
          <a:ext cx="1505571" cy="786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Rovnice" r:id="rId8" imgW="850680" imgH="444240" progId="Equation.3">
                  <p:embed/>
                </p:oleObj>
              </mc:Choice>
              <mc:Fallback>
                <p:oleObj name="Rovnice" r:id="rId8" imgW="8506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0078" y="4927820"/>
                        <a:ext cx="1505571" cy="786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lačítko akce: Zpět nebo Předchozí 79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Tlačítko akce: Dopředu nebo Další 80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99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3" grpId="0"/>
      <p:bldP spid="64" grpId="0"/>
      <p:bldP spid="87" grpId="0"/>
      <p:bldP spid="102" grpId="0"/>
      <p:bldP spid="101" grpId="0" animBg="1"/>
      <p:bldP spid="113" grpId="0"/>
      <p:bldP spid="115" grpId="0"/>
      <p:bldP spid="116" grpId="0"/>
      <p:bldP spid="80" grpId="0" animBg="1"/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94634" y="180966"/>
            <a:ext cx="8964487" cy="1347757"/>
            <a:chOff x="179513" y="188641"/>
            <a:chExt cx="6766625" cy="1347757"/>
          </a:xfrm>
        </p:grpSpPr>
        <p:pic>
          <p:nvPicPr>
            <p:cNvPr id="10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113490" y="397625"/>
              <a:ext cx="583264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</a:t>
              </a:r>
              <a:r>
                <a:rPr lang="cs-CZ" sz="28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povrch tělesa – další příklady</a:t>
              </a:r>
            </a:p>
          </p:txBody>
        </p:sp>
      </p:grpSp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95815" y="4066827"/>
            <a:ext cx="5002085" cy="1015663"/>
          </a:xfrm>
          <a:prstGeom prst="rect">
            <a:avLst/>
          </a:prstGeom>
          <a:noFill/>
          <a:ln w="38100"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Vypočítej </a:t>
            </a:r>
            <a:r>
              <a:rPr lang="cs-CZ" sz="2000" b="1" i="1" u="sng" dirty="0">
                <a:solidFill>
                  <a:schemeClr val="tx1"/>
                </a:solidFill>
              </a:rPr>
              <a:t>S</a:t>
            </a:r>
            <a:r>
              <a:rPr lang="cs-CZ" sz="2000" dirty="0">
                <a:solidFill>
                  <a:schemeClr val="tx1"/>
                </a:solidFill>
              </a:rPr>
              <a:t> čtyřbokého jehlanu, který má podstavu obdélník s rozměry 6 a 4 cm a tělesová výška měří 4cm.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86094" y="5707777"/>
            <a:ext cx="3960440" cy="92333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baseline="-25000" dirty="0">
                <a:solidFill>
                  <a:schemeClr val="tx1"/>
                </a:solidFill>
              </a:rPr>
              <a:t>s1</a:t>
            </a:r>
            <a:r>
              <a:rPr lang="cs-CZ" dirty="0">
                <a:solidFill>
                  <a:schemeClr val="tx1"/>
                </a:solidFill>
              </a:rPr>
              <a:t> = 4,5cm; v</a:t>
            </a:r>
            <a:r>
              <a:rPr lang="cs-CZ" baseline="-25000" dirty="0">
                <a:solidFill>
                  <a:schemeClr val="tx1"/>
                </a:solidFill>
              </a:rPr>
              <a:t>s2</a:t>
            </a:r>
            <a:r>
              <a:rPr lang="cs-CZ" dirty="0">
                <a:solidFill>
                  <a:schemeClr val="tx1"/>
                </a:solidFill>
              </a:rPr>
              <a:t> = 5cm</a:t>
            </a: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S</a:t>
            </a:r>
            <a:r>
              <a:rPr lang="cs-CZ" baseline="-25000" dirty="0" err="1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 = 24cm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; </a:t>
            </a:r>
            <a:r>
              <a:rPr lang="cs-CZ" dirty="0" err="1">
                <a:solidFill>
                  <a:schemeClr val="tx1"/>
                </a:solidFill>
              </a:rPr>
              <a:t>S</a:t>
            </a:r>
            <a:r>
              <a:rPr lang="cs-CZ" baseline="-25000" dirty="0" err="1">
                <a:solidFill>
                  <a:schemeClr val="tx1"/>
                </a:solidFill>
              </a:rPr>
              <a:t>pl</a:t>
            </a:r>
            <a:r>
              <a:rPr lang="cs-CZ" dirty="0">
                <a:solidFill>
                  <a:schemeClr val="tx1"/>
                </a:solidFill>
              </a:rPr>
              <a:t> = 2.13,5+2.10cm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cs-CZ" u="sng" dirty="0">
                <a:solidFill>
                  <a:schemeClr val="tx1"/>
                </a:solidFill>
              </a:rPr>
              <a:t>S = 71cm</a:t>
            </a:r>
            <a:r>
              <a:rPr lang="cs-CZ" u="sng" baseline="30000" dirty="0">
                <a:solidFill>
                  <a:schemeClr val="tx1"/>
                </a:solidFill>
              </a:rPr>
              <a:t>2</a:t>
            </a:r>
            <a:r>
              <a:rPr lang="cs-CZ" u="sng" dirty="0">
                <a:solidFill>
                  <a:schemeClr val="tx1"/>
                </a:solidFill>
              </a:rPr>
              <a:t>  </a:t>
            </a:r>
            <a:endParaRPr lang="cs-CZ" u="sng" baseline="30000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72058" y="1337289"/>
            <a:ext cx="5625487" cy="1015663"/>
          </a:xfrm>
          <a:prstGeom prst="rect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Vypočítej </a:t>
            </a:r>
            <a:r>
              <a:rPr lang="cs-CZ" sz="2000" b="1" i="1" u="sng" dirty="0">
                <a:solidFill>
                  <a:schemeClr val="tx1"/>
                </a:solidFill>
              </a:rPr>
              <a:t>S</a:t>
            </a:r>
            <a:r>
              <a:rPr lang="cs-CZ" sz="2000" dirty="0">
                <a:solidFill>
                  <a:schemeClr val="tx1"/>
                </a:solidFill>
              </a:rPr>
              <a:t> trojbokého jehlanu, který má podstavu rovnostranný trojúhelník a boční stěny jsou shodné rovnoramenné trojúhelníky.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753663" y="2721971"/>
            <a:ext cx="3744416" cy="92333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v</a:t>
            </a:r>
            <a:r>
              <a:rPr lang="cs-CZ" baseline="-25000" dirty="0" err="1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 = 5,2cm</a:t>
            </a: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S</a:t>
            </a:r>
            <a:r>
              <a:rPr lang="cs-CZ" baseline="-25000" dirty="0" err="1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 = 15,6cm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; </a:t>
            </a:r>
            <a:r>
              <a:rPr lang="cs-CZ" dirty="0" err="1">
                <a:solidFill>
                  <a:schemeClr val="tx1"/>
                </a:solidFill>
              </a:rPr>
              <a:t>S</a:t>
            </a:r>
            <a:r>
              <a:rPr lang="cs-CZ" baseline="-25000" dirty="0" err="1">
                <a:solidFill>
                  <a:schemeClr val="tx1"/>
                </a:solidFill>
              </a:rPr>
              <a:t>pl</a:t>
            </a:r>
            <a:r>
              <a:rPr lang="cs-CZ" dirty="0">
                <a:solidFill>
                  <a:schemeClr val="tx1"/>
                </a:solidFill>
              </a:rPr>
              <a:t> = 72cm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cs-CZ" u="sng" dirty="0">
                <a:solidFill>
                  <a:schemeClr val="tx1"/>
                </a:solidFill>
              </a:rPr>
              <a:t>S = 87,6cm</a:t>
            </a:r>
            <a:r>
              <a:rPr lang="cs-CZ" u="sng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Zkosené hrany 2"/>
          <p:cNvSpPr/>
          <p:nvPr/>
        </p:nvSpPr>
        <p:spPr>
          <a:xfrm>
            <a:off x="239610" y="2712423"/>
            <a:ext cx="2453505" cy="8576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Ř E Š E N Í</a:t>
            </a:r>
          </a:p>
        </p:txBody>
      </p:sp>
      <p:sp>
        <p:nvSpPr>
          <p:cNvPr id="61" name="Zkosené hrany 60"/>
          <p:cNvSpPr/>
          <p:nvPr/>
        </p:nvSpPr>
        <p:spPr>
          <a:xfrm>
            <a:off x="6256227" y="5278523"/>
            <a:ext cx="2685160" cy="93011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Ř E Š E N Í</a:t>
            </a:r>
          </a:p>
        </p:txBody>
      </p:sp>
      <p:grpSp>
        <p:nvGrpSpPr>
          <p:cNvPr id="62" name="Skupina 61"/>
          <p:cNvGrpSpPr/>
          <p:nvPr/>
        </p:nvGrpSpPr>
        <p:grpSpPr>
          <a:xfrm>
            <a:off x="433659" y="4021610"/>
            <a:ext cx="2320004" cy="2359718"/>
            <a:chOff x="611560" y="1700808"/>
            <a:chExt cx="2736304" cy="2704366"/>
          </a:xfrm>
        </p:grpSpPr>
        <p:sp>
          <p:nvSpPr>
            <p:cNvPr id="63" name="TextovéPole 62"/>
            <p:cNvSpPr txBox="1"/>
            <p:nvPr/>
          </p:nvSpPr>
          <p:spPr>
            <a:xfrm>
              <a:off x="2483768" y="3501008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4cm</a:t>
              </a:r>
            </a:p>
          </p:txBody>
        </p:sp>
        <p:grpSp>
          <p:nvGrpSpPr>
            <p:cNvPr id="64" name="Skupina 63"/>
            <p:cNvGrpSpPr/>
            <p:nvPr/>
          </p:nvGrpSpPr>
          <p:grpSpPr>
            <a:xfrm>
              <a:off x="611560" y="1700808"/>
              <a:ext cx="2160240" cy="2704366"/>
              <a:chOff x="611560" y="1700808"/>
              <a:chExt cx="2160240" cy="2704366"/>
            </a:xfrm>
          </p:grpSpPr>
          <p:grpSp>
            <p:nvGrpSpPr>
              <p:cNvPr id="65" name="Skupina 96"/>
              <p:cNvGrpSpPr/>
              <p:nvPr/>
            </p:nvGrpSpPr>
            <p:grpSpPr>
              <a:xfrm>
                <a:off x="611560" y="1700808"/>
                <a:ext cx="2160240" cy="2304256"/>
                <a:chOff x="1907704" y="2276872"/>
                <a:chExt cx="3686696" cy="3528393"/>
              </a:xfrm>
            </p:grpSpPr>
            <p:cxnSp>
              <p:nvCxnSpPr>
                <p:cNvPr id="68" name="Přímá spojovací čára 52"/>
                <p:cNvCxnSpPr/>
                <p:nvPr/>
              </p:nvCxnSpPr>
              <p:spPr>
                <a:xfrm>
                  <a:off x="1907704" y="5805264"/>
                  <a:ext cx="273630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ovací čára 53"/>
                <p:cNvCxnSpPr/>
                <p:nvPr/>
              </p:nvCxnSpPr>
              <p:spPr>
                <a:xfrm flipV="1">
                  <a:off x="2771800" y="4787627"/>
                  <a:ext cx="2822600" cy="9525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Přímá spojovací čára 54"/>
                <p:cNvCxnSpPr/>
                <p:nvPr/>
              </p:nvCxnSpPr>
              <p:spPr>
                <a:xfrm flipV="1">
                  <a:off x="1907704" y="4797152"/>
                  <a:ext cx="864096" cy="1008113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ovací čára 55"/>
                <p:cNvCxnSpPr/>
                <p:nvPr/>
              </p:nvCxnSpPr>
              <p:spPr>
                <a:xfrm flipV="1">
                  <a:off x="4644008" y="4797152"/>
                  <a:ext cx="936104" cy="1008112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Přímá spojovací čára 56"/>
                <p:cNvCxnSpPr/>
                <p:nvPr/>
              </p:nvCxnSpPr>
              <p:spPr>
                <a:xfrm flipV="1">
                  <a:off x="1907704" y="4797152"/>
                  <a:ext cx="3672408" cy="10081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ovací čára 57"/>
                <p:cNvCxnSpPr/>
                <p:nvPr/>
              </p:nvCxnSpPr>
              <p:spPr>
                <a:xfrm>
                  <a:off x="2771800" y="4797152"/>
                  <a:ext cx="1872208" cy="10081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ovací čára 58"/>
                <p:cNvCxnSpPr/>
                <p:nvPr/>
              </p:nvCxnSpPr>
              <p:spPr>
                <a:xfrm flipV="1">
                  <a:off x="3707904" y="2276872"/>
                  <a:ext cx="0" cy="30243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ovací čára 61"/>
                <p:cNvCxnSpPr/>
                <p:nvPr/>
              </p:nvCxnSpPr>
              <p:spPr>
                <a:xfrm flipV="1">
                  <a:off x="1907704" y="2276872"/>
                  <a:ext cx="1800200" cy="352839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ovací čára 64"/>
                <p:cNvCxnSpPr/>
                <p:nvPr/>
              </p:nvCxnSpPr>
              <p:spPr>
                <a:xfrm>
                  <a:off x="3707904" y="2276872"/>
                  <a:ext cx="936104" cy="352839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ovací čára 65"/>
                <p:cNvCxnSpPr/>
                <p:nvPr/>
              </p:nvCxnSpPr>
              <p:spPr>
                <a:xfrm>
                  <a:off x="3707904" y="2276872"/>
                  <a:ext cx="1872208" cy="25202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ovací čára 70"/>
                <p:cNvCxnSpPr/>
                <p:nvPr/>
              </p:nvCxnSpPr>
              <p:spPr>
                <a:xfrm flipV="1">
                  <a:off x="2771800" y="2276872"/>
                  <a:ext cx="936104" cy="252028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ovéPole 65"/>
              <p:cNvSpPr txBox="1"/>
              <p:nvPr/>
            </p:nvSpPr>
            <p:spPr>
              <a:xfrm>
                <a:off x="1115616" y="4005064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6cm</a:t>
                </a:r>
              </a:p>
            </p:txBody>
          </p:sp>
          <p:sp>
            <p:nvSpPr>
              <p:cNvPr id="67" name="TextovéPole 66"/>
              <p:cNvSpPr txBox="1"/>
              <p:nvPr/>
            </p:nvSpPr>
            <p:spPr>
              <a:xfrm rot="16200000">
                <a:off x="1083979" y="2564521"/>
                <a:ext cx="939602" cy="50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4cm</a:t>
                </a:r>
              </a:p>
            </p:txBody>
          </p:sp>
        </p:grpSp>
      </p:grpSp>
      <p:grpSp>
        <p:nvGrpSpPr>
          <p:cNvPr id="79" name="Skupina 78"/>
          <p:cNvGrpSpPr/>
          <p:nvPr/>
        </p:nvGrpSpPr>
        <p:grpSpPr>
          <a:xfrm>
            <a:off x="6826873" y="1468180"/>
            <a:ext cx="2232248" cy="2416334"/>
            <a:chOff x="755576" y="1556792"/>
            <a:chExt cx="2232248" cy="2416334"/>
          </a:xfrm>
        </p:grpSpPr>
        <p:sp>
          <p:nvSpPr>
            <p:cNvPr id="80" name="TextovéPole 79"/>
            <p:cNvSpPr txBox="1"/>
            <p:nvPr/>
          </p:nvSpPr>
          <p:spPr>
            <a:xfrm>
              <a:off x="1907704" y="1700808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cs-CZ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=8cm</a:t>
              </a:r>
            </a:p>
          </p:txBody>
        </p:sp>
        <p:grpSp>
          <p:nvGrpSpPr>
            <p:cNvPr id="81" name="Skupina 80"/>
            <p:cNvGrpSpPr/>
            <p:nvPr/>
          </p:nvGrpSpPr>
          <p:grpSpPr>
            <a:xfrm>
              <a:off x="755576" y="1556792"/>
              <a:ext cx="1800200" cy="2416334"/>
              <a:chOff x="755576" y="1556792"/>
              <a:chExt cx="1800200" cy="2416334"/>
            </a:xfrm>
          </p:grpSpPr>
          <p:sp>
            <p:nvSpPr>
              <p:cNvPr id="82" name="TextovéPole 81"/>
              <p:cNvSpPr txBox="1"/>
              <p:nvPr/>
            </p:nvSpPr>
            <p:spPr>
              <a:xfrm>
                <a:off x="1259632" y="3573016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6cm</a:t>
                </a:r>
              </a:p>
            </p:txBody>
          </p:sp>
          <p:grpSp>
            <p:nvGrpSpPr>
              <p:cNvPr id="83" name="Skupina 82"/>
              <p:cNvGrpSpPr/>
              <p:nvPr/>
            </p:nvGrpSpPr>
            <p:grpSpPr>
              <a:xfrm>
                <a:off x="755576" y="1556792"/>
                <a:ext cx="1800200" cy="2016224"/>
                <a:chOff x="1043608" y="4509120"/>
                <a:chExt cx="1512168" cy="1584176"/>
              </a:xfrm>
            </p:grpSpPr>
            <p:cxnSp>
              <p:nvCxnSpPr>
                <p:cNvPr id="88" name="Přímá spojovací čára 35"/>
                <p:cNvCxnSpPr/>
                <p:nvPr/>
              </p:nvCxnSpPr>
              <p:spPr>
                <a:xfrm>
                  <a:off x="1043608" y="6093296"/>
                  <a:ext cx="1512168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Přímá spojovací čára 37"/>
                <p:cNvCxnSpPr/>
                <p:nvPr/>
              </p:nvCxnSpPr>
              <p:spPr>
                <a:xfrm flipV="1">
                  <a:off x="1043608" y="5733256"/>
                  <a:ext cx="792088" cy="36004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Přímá spojovací čára 39"/>
                <p:cNvCxnSpPr/>
                <p:nvPr/>
              </p:nvCxnSpPr>
              <p:spPr>
                <a:xfrm>
                  <a:off x="1835696" y="5733256"/>
                  <a:ext cx="720080" cy="36004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ovací čára 41"/>
                <p:cNvCxnSpPr/>
                <p:nvPr/>
              </p:nvCxnSpPr>
              <p:spPr>
                <a:xfrm flipV="1">
                  <a:off x="1043608" y="4509120"/>
                  <a:ext cx="792088" cy="158417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Přímá spojovací čára 43"/>
                <p:cNvCxnSpPr/>
                <p:nvPr/>
              </p:nvCxnSpPr>
              <p:spPr>
                <a:xfrm>
                  <a:off x="1835696" y="4509120"/>
                  <a:ext cx="0" cy="122413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Přímá spojovací čára 45"/>
                <p:cNvCxnSpPr/>
                <p:nvPr/>
              </p:nvCxnSpPr>
              <p:spPr>
                <a:xfrm>
                  <a:off x="1835696" y="4509120"/>
                  <a:ext cx="720080" cy="158417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Skupina 83"/>
              <p:cNvGrpSpPr/>
              <p:nvPr/>
            </p:nvGrpSpPr>
            <p:grpSpPr>
              <a:xfrm>
                <a:off x="1691680" y="1556792"/>
                <a:ext cx="633210" cy="1876971"/>
                <a:chOff x="1691680" y="1556792"/>
                <a:chExt cx="633210" cy="1876971"/>
              </a:xfrm>
            </p:grpSpPr>
            <p:cxnSp>
              <p:nvCxnSpPr>
                <p:cNvPr id="85" name="Přímá spojovací čára 49"/>
                <p:cNvCxnSpPr/>
                <p:nvPr/>
              </p:nvCxnSpPr>
              <p:spPr>
                <a:xfrm>
                  <a:off x="1691680" y="1556792"/>
                  <a:ext cx="432048" cy="1800200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Volný tvar 85"/>
                <p:cNvSpPr/>
                <p:nvPr/>
              </p:nvSpPr>
              <p:spPr>
                <a:xfrm>
                  <a:off x="2076450" y="3119438"/>
                  <a:ext cx="248440" cy="314325"/>
                </a:xfrm>
                <a:custGeom>
                  <a:avLst/>
                  <a:gdLst>
                    <a:gd name="connsiteX0" fmla="*/ 0 w 248440"/>
                    <a:gd name="connsiteY0" fmla="*/ 0 h 314325"/>
                    <a:gd name="connsiteX1" fmla="*/ 19050 w 248440"/>
                    <a:gd name="connsiteY1" fmla="*/ 4762 h 314325"/>
                    <a:gd name="connsiteX2" fmla="*/ 33338 w 248440"/>
                    <a:gd name="connsiteY2" fmla="*/ 9525 h 314325"/>
                    <a:gd name="connsiteX3" fmla="*/ 71438 w 248440"/>
                    <a:gd name="connsiteY3" fmla="*/ 19050 h 314325"/>
                    <a:gd name="connsiteX4" fmla="*/ 100013 w 248440"/>
                    <a:gd name="connsiteY4" fmla="*/ 38100 h 314325"/>
                    <a:gd name="connsiteX5" fmla="*/ 114300 w 248440"/>
                    <a:gd name="connsiteY5" fmla="*/ 47625 h 314325"/>
                    <a:gd name="connsiteX6" fmla="*/ 128588 w 248440"/>
                    <a:gd name="connsiteY6" fmla="*/ 61912 h 314325"/>
                    <a:gd name="connsiteX7" fmla="*/ 157163 w 248440"/>
                    <a:gd name="connsiteY7" fmla="*/ 80962 h 314325"/>
                    <a:gd name="connsiteX8" fmla="*/ 195263 w 248440"/>
                    <a:gd name="connsiteY8" fmla="*/ 138112 h 314325"/>
                    <a:gd name="connsiteX9" fmla="*/ 204788 w 248440"/>
                    <a:gd name="connsiteY9" fmla="*/ 152400 h 314325"/>
                    <a:gd name="connsiteX10" fmla="*/ 214313 w 248440"/>
                    <a:gd name="connsiteY10" fmla="*/ 166687 h 314325"/>
                    <a:gd name="connsiteX11" fmla="*/ 228600 w 248440"/>
                    <a:gd name="connsiteY11" fmla="*/ 209550 h 314325"/>
                    <a:gd name="connsiteX12" fmla="*/ 238125 w 248440"/>
                    <a:gd name="connsiteY12" fmla="*/ 238125 h 314325"/>
                    <a:gd name="connsiteX13" fmla="*/ 242888 w 248440"/>
                    <a:gd name="connsiteY13" fmla="*/ 266700 h 314325"/>
                    <a:gd name="connsiteX14" fmla="*/ 247650 w 248440"/>
                    <a:gd name="connsiteY14" fmla="*/ 290512 h 314325"/>
                    <a:gd name="connsiteX15" fmla="*/ 247650 w 248440"/>
                    <a:gd name="connsiteY15" fmla="*/ 314325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8440" h="314325">
                      <a:moveTo>
                        <a:pt x="0" y="0"/>
                      </a:moveTo>
                      <a:cubicBezTo>
                        <a:pt x="6350" y="1587"/>
                        <a:pt x="12756" y="2964"/>
                        <a:pt x="19050" y="4762"/>
                      </a:cubicBezTo>
                      <a:cubicBezTo>
                        <a:pt x="23877" y="6141"/>
                        <a:pt x="28495" y="8204"/>
                        <a:pt x="33338" y="9525"/>
                      </a:cubicBezTo>
                      <a:cubicBezTo>
                        <a:pt x="45968" y="12970"/>
                        <a:pt x="71438" y="19050"/>
                        <a:pt x="71438" y="19050"/>
                      </a:cubicBezTo>
                      <a:lnTo>
                        <a:pt x="100013" y="38100"/>
                      </a:lnTo>
                      <a:cubicBezTo>
                        <a:pt x="104775" y="41275"/>
                        <a:pt x="110253" y="43578"/>
                        <a:pt x="114300" y="47625"/>
                      </a:cubicBezTo>
                      <a:cubicBezTo>
                        <a:pt x="119063" y="52387"/>
                        <a:pt x="123272" y="57777"/>
                        <a:pt x="128588" y="61912"/>
                      </a:cubicBezTo>
                      <a:cubicBezTo>
                        <a:pt x="137624" y="68940"/>
                        <a:pt x="157163" y="80962"/>
                        <a:pt x="157163" y="80962"/>
                      </a:cubicBezTo>
                      <a:lnTo>
                        <a:pt x="195263" y="138112"/>
                      </a:lnTo>
                      <a:lnTo>
                        <a:pt x="204788" y="152400"/>
                      </a:lnTo>
                      <a:lnTo>
                        <a:pt x="214313" y="166687"/>
                      </a:lnTo>
                      <a:lnTo>
                        <a:pt x="228600" y="209550"/>
                      </a:lnTo>
                      <a:cubicBezTo>
                        <a:pt x="228604" y="209561"/>
                        <a:pt x="238123" y="238114"/>
                        <a:pt x="238125" y="238125"/>
                      </a:cubicBezTo>
                      <a:cubicBezTo>
                        <a:pt x="239713" y="247650"/>
                        <a:pt x="241161" y="257199"/>
                        <a:pt x="242888" y="266700"/>
                      </a:cubicBezTo>
                      <a:cubicBezTo>
                        <a:pt x="244336" y="274664"/>
                        <a:pt x="246845" y="282458"/>
                        <a:pt x="247650" y="290512"/>
                      </a:cubicBezTo>
                      <a:cubicBezTo>
                        <a:pt x="248440" y="298410"/>
                        <a:pt x="247650" y="306387"/>
                        <a:pt x="247650" y="314325"/>
                      </a:cubicBezTo>
                    </a:path>
                  </a:pathLst>
                </a:cu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7" name="Elipsa 59"/>
                <p:cNvSpPr/>
                <p:nvPr/>
              </p:nvSpPr>
              <p:spPr>
                <a:xfrm>
                  <a:off x="2180884" y="3270132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70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 animBg="1"/>
      <p:bldP spid="8" grpId="0"/>
      <p:bldP spid="14" grpId="0" animBg="1"/>
      <p:bldP spid="15" grpId="0"/>
      <p:bldP spid="3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79513" y="188641"/>
            <a:ext cx="7273708" cy="1080119"/>
            <a:chOff x="179513" y="188641"/>
            <a:chExt cx="7273708" cy="1080119"/>
          </a:xfrm>
        </p:grpSpPr>
        <p:pic>
          <p:nvPicPr>
            <p:cNvPr id="2229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1620573" y="216005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objem tělesa</a:t>
              </a:r>
            </a:p>
          </p:txBody>
        </p:sp>
      </p:grpSp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20732" y="1198855"/>
            <a:ext cx="8280920" cy="954107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Objem jehlanu závisí pouze na velikosti podstavy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 a tělesové výšce jehlanu.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93" y="2026711"/>
            <a:ext cx="4536504" cy="4494113"/>
            <a:chOff x="467544" y="1700808"/>
            <a:chExt cx="4536504" cy="4494113"/>
          </a:xfrm>
        </p:grpSpPr>
        <p:grpSp>
          <p:nvGrpSpPr>
            <p:cNvPr id="9" name="Skupina 8"/>
            <p:cNvGrpSpPr/>
            <p:nvPr/>
          </p:nvGrpSpPr>
          <p:grpSpPr>
            <a:xfrm>
              <a:off x="899592" y="2276872"/>
              <a:ext cx="3686696" cy="3528393"/>
              <a:chOff x="1907704" y="2276872"/>
              <a:chExt cx="3686696" cy="3528393"/>
            </a:xfrm>
          </p:grpSpPr>
          <p:cxnSp>
            <p:nvCxnSpPr>
              <p:cNvPr id="16" name="Přímá spojovací čára 21"/>
              <p:cNvCxnSpPr/>
              <p:nvPr/>
            </p:nvCxnSpPr>
            <p:spPr>
              <a:xfrm>
                <a:off x="1907704" y="5805264"/>
                <a:ext cx="2736304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ovací čára 22"/>
              <p:cNvCxnSpPr/>
              <p:nvPr/>
            </p:nvCxnSpPr>
            <p:spPr>
              <a:xfrm flipV="1">
                <a:off x="2771800" y="4787627"/>
                <a:ext cx="2822600" cy="9525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ovací čára 26"/>
              <p:cNvCxnSpPr/>
              <p:nvPr/>
            </p:nvCxnSpPr>
            <p:spPr>
              <a:xfrm flipV="1">
                <a:off x="1907704" y="4797152"/>
                <a:ext cx="864096" cy="1008113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29"/>
              <p:cNvCxnSpPr/>
              <p:nvPr/>
            </p:nvCxnSpPr>
            <p:spPr>
              <a:xfrm flipV="1">
                <a:off x="4644008" y="4797152"/>
                <a:ext cx="936104" cy="1008112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čára 31"/>
              <p:cNvCxnSpPr/>
              <p:nvPr/>
            </p:nvCxnSpPr>
            <p:spPr>
              <a:xfrm flipV="1">
                <a:off x="1907704" y="4797152"/>
                <a:ext cx="3672408" cy="10081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ovací čára 35"/>
              <p:cNvCxnSpPr/>
              <p:nvPr/>
            </p:nvCxnSpPr>
            <p:spPr>
              <a:xfrm>
                <a:off x="2771800" y="4797152"/>
                <a:ext cx="1872208" cy="10081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39"/>
              <p:cNvCxnSpPr/>
              <p:nvPr/>
            </p:nvCxnSpPr>
            <p:spPr>
              <a:xfrm flipV="1">
                <a:off x="3707904" y="2276872"/>
                <a:ext cx="0" cy="302433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čára 40"/>
              <p:cNvCxnSpPr/>
              <p:nvPr/>
            </p:nvCxnSpPr>
            <p:spPr>
              <a:xfrm flipV="1">
                <a:off x="1907704" y="2276872"/>
                <a:ext cx="1800200" cy="352839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čára 44"/>
              <p:cNvCxnSpPr/>
              <p:nvPr/>
            </p:nvCxnSpPr>
            <p:spPr>
              <a:xfrm>
                <a:off x="3707904" y="2276872"/>
                <a:ext cx="936104" cy="352839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čára 48"/>
              <p:cNvCxnSpPr/>
              <p:nvPr/>
            </p:nvCxnSpPr>
            <p:spPr>
              <a:xfrm>
                <a:off x="3707904" y="2276872"/>
                <a:ext cx="1872208" cy="252028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ovací čára 53"/>
              <p:cNvCxnSpPr/>
              <p:nvPr/>
            </p:nvCxnSpPr>
            <p:spPr>
              <a:xfrm flipV="1">
                <a:off x="2771800" y="2276872"/>
                <a:ext cx="936104" cy="252028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ovéPole 9"/>
            <p:cNvSpPr txBox="1"/>
            <p:nvPr/>
          </p:nvSpPr>
          <p:spPr>
            <a:xfrm>
              <a:off x="2555776" y="170080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339752" y="386104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427984" y="4797152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635896" y="5733256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67544" y="566124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1547664" y="4869160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D</a:t>
              </a:r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4817515" y="5174268"/>
            <a:ext cx="3744416" cy="52322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v</a:t>
            </a:r>
            <a:r>
              <a:rPr lang="cs-CZ" sz="2800" baseline="-25000" dirty="0">
                <a:solidFill>
                  <a:schemeClr val="tx1"/>
                </a:solidFill>
              </a:rPr>
              <a:t>     </a:t>
            </a:r>
            <a:r>
              <a:rPr lang="cs-CZ" sz="2800" dirty="0">
                <a:solidFill>
                  <a:schemeClr val="tx1"/>
                </a:solidFill>
              </a:rPr>
              <a:t>výška jehlanu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851189" y="4431729"/>
            <a:ext cx="3816424" cy="52322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solidFill>
                  <a:schemeClr val="tx1"/>
                </a:solidFill>
              </a:rPr>
              <a:t>S</a:t>
            </a:r>
            <a:r>
              <a:rPr lang="cs-CZ" sz="2800" baseline="-25000" dirty="0" err="1">
                <a:solidFill>
                  <a:schemeClr val="tx1"/>
                </a:solidFill>
              </a:rPr>
              <a:t>p</a:t>
            </a:r>
            <a:r>
              <a:rPr lang="cs-CZ" sz="2800" baseline="-25000" dirty="0">
                <a:solidFill>
                  <a:schemeClr val="tx1"/>
                </a:solidFill>
              </a:rPr>
              <a:t>   </a:t>
            </a:r>
            <a:r>
              <a:rPr lang="cs-CZ" sz="2800" dirty="0">
                <a:solidFill>
                  <a:schemeClr val="tx1"/>
                </a:solidFill>
              </a:rPr>
              <a:t>obsah podstavy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324498"/>
              </p:ext>
            </p:extLst>
          </p:nvPr>
        </p:nvGraphicFramePr>
        <p:xfrm>
          <a:off x="4861192" y="2652855"/>
          <a:ext cx="2840037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Rovnice" r:id="rId6" imgW="888840" imgH="457200" progId="Equation.3">
                  <p:embed/>
                </p:oleObj>
              </mc:Choice>
              <mc:Fallback>
                <p:oleObj name="Rovnice" r:id="rId6" imgW="888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1192" y="2652855"/>
                        <a:ext cx="2840037" cy="1462088"/>
                      </a:xfrm>
                      <a:prstGeom prst="rect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34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154963" y="1113913"/>
            <a:ext cx="90313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Vypočítej objem pravidelného čtyřbokého jehlanu, jehož podstavná hrana </a:t>
            </a:r>
            <a:r>
              <a:rPr lang="cs-CZ" sz="2000" b="1" i="1" u="sng" dirty="0">
                <a:solidFill>
                  <a:schemeClr val="tx1"/>
                </a:solidFill>
              </a:rPr>
              <a:t>a</a:t>
            </a:r>
            <a:r>
              <a:rPr lang="cs-CZ" sz="2000" dirty="0">
                <a:solidFill>
                  <a:schemeClr val="tx1"/>
                </a:solidFill>
              </a:rPr>
              <a:t> má délku 10 cm a tělesová výška </a:t>
            </a:r>
            <a:r>
              <a:rPr lang="cs-CZ" sz="2000" b="1" i="1" u="sng" dirty="0">
                <a:solidFill>
                  <a:schemeClr val="tx1"/>
                </a:solidFill>
              </a:rPr>
              <a:t>v</a:t>
            </a:r>
            <a:r>
              <a:rPr lang="cs-CZ" sz="2000" dirty="0">
                <a:solidFill>
                  <a:schemeClr val="tx1"/>
                </a:solidFill>
              </a:rPr>
              <a:t> je dlouhá 15 cm.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5357039" y="3354579"/>
            <a:ext cx="1728192" cy="461665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S</a:t>
            </a:r>
            <a:r>
              <a:rPr lang="cs-CZ" sz="2400" baseline="-25000" dirty="0" err="1">
                <a:solidFill>
                  <a:schemeClr val="tx1"/>
                </a:solidFill>
              </a:rPr>
              <a:t>p</a:t>
            </a:r>
            <a:r>
              <a:rPr lang="cs-CZ" sz="2400" dirty="0">
                <a:solidFill>
                  <a:schemeClr val="tx1"/>
                </a:solidFill>
              </a:rPr>
              <a:t> = a</a:t>
            </a:r>
            <a:r>
              <a:rPr lang="cs-CZ" sz="2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518445" y="3942739"/>
            <a:ext cx="2952328" cy="461665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S</a:t>
            </a:r>
            <a:r>
              <a:rPr lang="cs-CZ" sz="2400" baseline="-25000" dirty="0" err="1">
                <a:solidFill>
                  <a:schemeClr val="tx1"/>
                </a:solidFill>
              </a:rPr>
              <a:t>p</a:t>
            </a:r>
            <a:r>
              <a:rPr lang="cs-CZ" sz="2400" dirty="0">
                <a:solidFill>
                  <a:schemeClr val="tx1"/>
                </a:solidFill>
              </a:rPr>
              <a:t> = 10</a:t>
            </a:r>
            <a:r>
              <a:rPr lang="cs-CZ" sz="2400" baseline="30000" dirty="0">
                <a:solidFill>
                  <a:schemeClr val="tx1"/>
                </a:solidFill>
              </a:rPr>
              <a:t>2 </a:t>
            </a:r>
            <a:r>
              <a:rPr lang="cs-CZ" sz="2400" dirty="0">
                <a:solidFill>
                  <a:schemeClr val="tx1"/>
                </a:solidFill>
              </a:rPr>
              <a:t>= 100 cm</a:t>
            </a:r>
            <a:r>
              <a:rPr lang="cs-CZ" sz="2400" baseline="30000" dirty="0">
                <a:solidFill>
                  <a:schemeClr val="tx1"/>
                </a:solidFill>
              </a:rPr>
              <a:t>2 </a:t>
            </a:r>
          </a:p>
        </p:txBody>
      </p:sp>
      <p:grpSp>
        <p:nvGrpSpPr>
          <p:cNvPr id="56" name="Skupina 55"/>
          <p:cNvGrpSpPr/>
          <p:nvPr/>
        </p:nvGrpSpPr>
        <p:grpSpPr>
          <a:xfrm>
            <a:off x="281821" y="67277"/>
            <a:ext cx="8856983" cy="1080119"/>
            <a:chOff x="179513" y="188641"/>
            <a:chExt cx="7200799" cy="1080119"/>
          </a:xfrm>
        </p:grpSpPr>
        <p:pic>
          <p:nvPicPr>
            <p:cNvPr id="57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</a:t>
              </a:r>
              <a:r>
                <a:rPr lang="cs-CZ" sz="32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objem tělesa - příklad</a:t>
              </a:r>
            </a:p>
          </p:txBody>
        </p:sp>
      </p:grpSp>
      <p:sp>
        <p:nvSpPr>
          <p:cNvPr id="59" name="Tlačítko akce: Zpět nebo Předchozí 58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lačítko akce: Dopředu nebo Další 61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TextovéPole 84"/>
          <p:cNvSpPr txBox="1"/>
          <p:nvPr/>
        </p:nvSpPr>
        <p:spPr>
          <a:xfrm>
            <a:off x="1122655" y="594925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a = 10cm</a:t>
            </a:r>
          </a:p>
        </p:txBody>
      </p:sp>
      <p:sp>
        <p:nvSpPr>
          <p:cNvPr id="101" name="TextovéPole 100"/>
          <p:cNvSpPr txBox="1"/>
          <p:nvPr/>
        </p:nvSpPr>
        <p:spPr>
          <a:xfrm>
            <a:off x="1878739" y="217913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V</a:t>
            </a:r>
          </a:p>
        </p:txBody>
      </p:sp>
      <p:grpSp>
        <p:nvGrpSpPr>
          <p:cNvPr id="102" name="Skupina 101"/>
          <p:cNvGrpSpPr/>
          <p:nvPr/>
        </p:nvGrpSpPr>
        <p:grpSpPr>
          <a:xfrm>
            <a:off x="40568" y="2640185"/>
            <a:ext cx="4094778" cy="3254648"/>
            <a:chOff x="5049222" y="2636912"/>
            <a:chExt cx="4094778" cy="3254648"/>
          </a:xfrm>
        </p:grpSpPr>
        <p:cxnSp>
          <p:nvCxnSpPr>
            <p:cNvPr id="103" name="Přímá spojovací čára 42"/>
            <p:cNvCxnSpPr/>
            <p:nvPr/>
          </p:nvCxnSpPr>
          <p:spPr>
            <a:xfrm>
              <a:off x="6209134" y="4941168"/>
              <a:ext cx="2736304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Přímá spojovací čára 41"/>
            <p:cNvCxnSpPr/>
            <p:nvPr/>
          </p:nvCxnSpPr>
          <p:spPr>
            <a:xfrm>
              <a:off x="5240036" y="5891560"/>
              <a:ext cx="273630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Přímá spojovací čára 43"/>
            <p:cNvCxnSpPr/>
            <p:nvPr/>
          </p:nvCxnSpPr>
          <p:spPr>
            <a:xfrm rot="18900000" flipV="1">
              <a:off x="5049222" y="5415304"/>
              <a:ext cx="13680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Přímá spojovací čára 45"/>
            <p:cNvCxnSpPr/>
            <p:nvPr/>
          </p:nvCxnSpPr>
          <p:spPr>
            <a:xfrm rot="18900000" flipV="1">
              <a:off x="7776000" y="5415305"/>
              <a:ext cx="1368000" cy="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Přímá spojovací čára 46"/>
            <p:cNvCxnSpPr/>
            <p:nvPr/>
          </p:nvCxnSpPr>
          <p:spPr>
            <a:xfrm flipV="1">
              <a:off x="5240036" y="2636912"/>
              <a:ext cx="1800200" cy="32403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Přímá spojovací čára 47"/>
            <p:cNvCxnSpPr/>
            <p:nvPr/>
          </p:nvCxnSpPr>
          <p:spPr>
            <a:xfrm>
              <a:off x="7040236" y="2636912"/>
              <a:ext cx="936104" cy="32403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Přímá spojovací čára 49"/>
            <p:cNvCxnSpPr/>
            <p:nvPr/>
          </p:nvCxnSpPr>
          <p:spPr>
            <a:xfrm>
              <a:off x="7040236" y="2636912"/>
              <a:ext cx="1872208" cy="23042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Přímá spojovací čára 50"/>
            <p:cNvCxnSpPr/>
            <p:nvPr/>
          </p:nvCxnSpPr>
          <p:spPr>
            <a:xfrm flipV="1">
              <a:off x="6176140" y="2636912"/>
              <a:ext cx="864096" cy="230425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Skupina 110"/>
          <p:cNvGrpSpPr/>
          <p:nvPr/>
        </p:nvGrpSpPr>
        <p:grpSpPr>
          <a:xfrm>
            <a:off x="231382" y="2625897"/>
            <a:ext cx="3903964" cy="3254648"/>
            <a:chOff x="467544" y="1916832"/>
            <a:chExt cx="3903964" cy="3254648"/>
          </a:xfrm>
        </p:grpSpPr>
        <p:cxnSp>
          <p:nvCxnSpPr>
            <p:cNvPr id="112" name="Přímá spojovací čára 21"/>
            <p:cNvCxnSpPr/>
            <p:nvPr/>
          </p:nvCxnSpPr>
          <p:spPr>
            <a:xfrm>
              <a:off x="467544" y="5171480"/>
              <a:ext cx="273630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Přímá spojovací čára 29"/>
            <p:cNvCxnSpPr/>
            <p:nvPr/>
          </p:nvCxnSpPr>
          <p:spPr>
            <a:xfrm rot="18900000" flipV="1">
              <a:off x="3003508" y="4695225"/>
              <a:ext cx="1368000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Přímá spojovací čára 40"/>
            <p:cNvCxnSpPr/>
            <p:nvPr/>
          </p:nvCxnSpPr>
          <p:spPr>
            <a:xfrm flipV="1">
              <a:off x="467544" y="1916832"/>
              <a:ext cx="1800200" cy="32403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Přímá spojovací čára 44"/>
            <p:cNvCxnSpPr/>
            <p:nvPr/>
          </p:nvCxnSpPr>
          <p:spPr>
            <a:xfrm>
              <a:off x="2267744" y="1916832"/>
              <a:ext cx="936104" cy="32403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Přímá spojovací čára 48"/>
            <p:cNvCxnSpPr/>
            <p:nvPr/>
          </p:nvCxnSpPr>
          <p:spPr>
            <a:xfrm>
              <a:off x="2267744" y="1916832"/>
              <a:ext cx="1872208" cy="23042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Přímá spojovací čára 88"/>
            <p:cNvCxnSpPr/>
            <p:nvPr/>
          </p:nvCxnSpPr>
          <p:spPr>
            <a:xfrm flipV="1">
              <a:off x="467544" y="4221088"/>
              <a:ext cx="3672408" cy="9361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ovací čára 90"/>
            <p:cNvCxnSpPr/>
            <p:nvPr/>
          </p:nvCxnSpPr>
          <p:spPr>
            <a:xfrm>
              <a:off x="1475656" y="4221088"/>
              <a:ext cx="1728192" cy="9361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ovací čára 92"/>
            <p:cNvCxnSpPr/>
            <p:nvPr/>
          </p:nvCxnSpPr>
          <p:spPr>
            <a:xfrm flipH="1" flipV="1">
              <a:off x="2267744" y="1916832"/>
              <a:ext cx="72008" cy="27363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ovéPole 119"/>
            <p:cNvSpPr txBox="1"/>
            <p:nvPr/>
          </p:nvSpPr>
          <p:spPr>
            <a:xfrm rot="16200000">
              <a:off x="1383613" y="3120933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+mn-lt"/>
                </a:rPr>
                <a:t>v = 15cm</a:t>
              </a:r>
            </a:p>
          </p:txBody>
        </p:sp>
      </p:grpSp>
      <p:graphicFrame>
        <p:nvGraphicFramePr>
          <p:cNvPr id="121" name="Objek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665301"/>
              </p:ext>
            </p:extLst>
          </p:nvPr>
        </p:nvGraphicFramePr>
        <p:xfrm>
          <a:off x="5015126" y="1820182"/>
          <a:ext cx="2412019" cy="124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Rovnice" r:id="rId4" imgW="888840" imgH="457200" progId="Equation.3">
                  <p:embed/>
                </p:oleObj>
              </mc:Choice>
              <mc:Fallback>
                <p:oleObj name="Rovnice" r:id="rId4" imgW="888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5126" y="1820182"/>
                        <a:ext cx="2412019" cy="1241739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k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431638"/>
              </p:ext>
            </p:extLst>
          </p:nvPr>
        </p:nvGraphicFramePr>
        <p:xfrm>
          <a:off x="4815942" y="4839134"/>
          <a:ext cx="33670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Rovnice" r:id="rId6" imgW="1726920" imgH="457200" progId="Equation.3">
                  <p:embed/>
                </p:oleObj>
              </mc:Choice>
              <mc:Fallback>
                <p:oleObj name="Rovnice" r:id="rId6" imgW="17269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5942" y="4839134"/>
                        <a:ext cx="3367087" cy="892175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01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3" grpId="0"/>
      <p:bldP spid="64" grpId="0"/>
      <p:bldP spid="59" grpId="0" animBg="1"/>
      <p:bldP spid="62" grpId="0" animBg="1"/>
      <p:bldP spid="85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ovéPole 62"/>
          <p:cNvSpPr txBox="1"/>
          <p:nvPr/>
        </p:nvSpPr>
        <p:spPr>
          <a:xfrm>
            <a:off x="5357039" y="3354579"/>
            <a:ext cx="1728192" cy="461665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S</a:t>
            </a:r>
            <a:r>
              <a:rPr lang="cs-CZ" sz="2400" baseline="-25000" dirty="0" err="1">
                <a:solidFill>
                  <a:schemeClr val="tx1"/>
                </a:solidFill>
              </a:rPr>
              <a:t>p</a:t>
            </a:r>
            <a:r>
              <a:rPr lang="cs-CZ" sz="2400" dirty="0">
                <a:solidFill>
                  <a:schemeClr val="tx1"/>
                </a:solidFill>
              </a:rPr>
              <a:t> = a . b</a:t>
            </a:r>
            <a:endParaRPr lang="cs-CZ" sz="2400" baseline="30000" dirty="0">
              <a:solidFill>
                <a:schemeClr val="tx1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5518445" y="3942739"/>
            <a:ext cx="2952328" cy="461665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S</a:t>
            </a:r>
            <a:r>
              <a:rPr lang="cs-CZ" sz="2400" baseline="-25000" dirty="0" err="1">
                <a:solidFill>
                  <a:schemeClr val="tx1"/>
                </a:solidFill>
              </a:rPr>
              <a:t>p</a:t>
            </a:r>
            <a:r>
              <a:rPr lang="cs-CZ" sz="2400" dirty="0">
                <a:solidFill>
                  <a:schemeClr val="tx1"/>
                </a:solidFill>
              </a:rPr>
              <a:t> = 8 . 7</a:t>
            </a:r>
            <a:r>
              <a:rPr lang="cs-CZ" sz="2400" baseline="300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= 56 cm</a:t>
            </a:r>
            <a:r>
              <a:rPr lang="cs-CZ" sz="2400" baseline="30000" dirty="0">
                <a:solidFill>
                  <a:schemeClr val="tx1"/>
                </a:solidFill>
              </a:rPr>
              <a:t>2 </a:t>
            </a:r>
          </a:p>
        </p:txBody>
      </p:sp>
      <p:grpSp>
        <p:nvGrpSpPr>
          <p:cNvPr id="56" name="Skupina 55"/>
          <p:cNvGrpSpPr/>
          <p:nvPr/>
        </p:nvGrpSpPr>
        <p:grpSpPr>
          <a:xfrm>
            <a:off x="281821" y="67277"/>
            <a:ext cx="8856983" cy="1080119"/>
            <a:chOff x="179513" y="188641"/>
            <a:chExt cx="7200799" cy="1080119"/>
          </a:xfrm>
        </p:grpSpPr>
        <p:pic>
          <p:nvPicPr>
            <p:cNvPr id="57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</a:t>
              </a:r>
              <a:r>
                <a:rPr lang="cs-CZ" sz="32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objem tělesa - příklad</a:t>
              </a:r>
            </a:p>
          </p:txBody>
        </p:sp>
      </p:grpSp>
      <p:sp>
        <p:nvSpPr>
          <p:cNvPr id="59" name="Tlačítko akce: Zpět nebo Předchozí 58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lačítko akce: Dopředu nebo Další 61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TextovéPole 84"/>
          <p:cNvSpPr txBox="1"/>
          <p:nvPr/>
        </p:nvSpPr>
        <p:spPr>
          <a:xfrm>
            <a:off x="1338679" y="54079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a = 8cm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67654" y="2179134"/>
            <a:ext cx="4321280" cy="3025041"/>
            <a:chOff x="267654" y="2179134"/>
            <a:chExt cx="4321280" cy="3025041"/>
          </a:xfrm>
        </p:grpSpPr>
        <p:sp>
          <p:nvSpPr>
            <p:cNvPr id="101" name="TextovéPole 100"/>
            <p:cNvSpPr txBox="1"/>
            <p:nvPr/>
          </p:nvSpPr>
          <p:spPr>
            <a:xfrm>
              <a:off x="1878739" y="217913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+mn-lt"/>
                </a:rPr>
                <a:t>V</a:t>
              </a:r>
            </a:p>
          </p:txBody>
        </p:sp>
        <p:cxnSp>
          <p:nvCxnSpPr>
            <p:cNvPr id="103" name="Přímá spojovací čára 42"/>
            <p:cNvCxnSpPr/>
            <p:nvPr/>
          </p:nvCxnSpPr>
          <p:spPr>
            <a:xfrm>
              <a:off x="1397827" y="4446242"/>
              <a:ext cx="3191107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Přímá spojovací čára 41"/>
            <p:cNvCxnSpPr/>
            <p:nvPr/>
          </p:nvCxnSpPr>
          <p:spPr>
            <a:xfrm>
              <a:off x="267654" y="5204174"/>
              <a:ext cx="319110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Přímá spojovací čára 43"/>
            <p:cNvCxnSpPr/>
            <p:nvPr/>
          </p:nvCxnSpPr>
          <p:spPr>
            <a:xfrm flipV="1">
              <a:off x="293970" y="4453417"/>
              <a:ext cx="1057434" cy="73758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Přímá spojovací čára 45"/>
            <p:cNvCxnSpPr/>
            <p:nvPr/>
          </p:nvCxnSpPr>
          <p:spPr>
            <a:xfrm flipV="1">
              <a:off x="3450817" y="4446242"/>
              <a:ext cx="1062553" cy="757933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Přímá spojovací čára 46"/>
            <p:cNvCxnSpPr/>
            <p:nvPr/>
          </p:nvCxnSpPr>
          <p:spPr>
            <a:xfrm flipV="1">
              <a:off x="267654" y="2608612"/>
              <a:ext cx="2099413" cy="25841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Přímá spojovací čára 47"/>
            <p:cNvCxnSpPr/>
            <p:nvPr/>
          </p:nvCxnSpPr>
          <p:spPr>
            <a:xfrm>
              <a:off x="2367067" y="2608612"/>
              <a:ext cx="1091695" cy="25841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Přímá spojovací čára 49"/>
            <p:cNvCxnSpPr/>
            <p:nvPr/>
          </p:nvCxnSpPr>
          <p:spPr>
            <a:xfrm>
              <a:off x="2367067" y="2608612"/>
              <a:ext cx="2183389" cy="1837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Přímá spojovací čára 50"/>
            <p:cNvCxnSpPr/>
            <p:nvPr/>
          </p:nvCxnSpPr>
          <p:spPr>
            <a:xfrm flipV="1">
              <a:off x="1359349" y="2608612"/>
              <a:ext cx="1007718" cy="183763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Skupina 110"/>
          <p:cNvGrpSpPr/>
          <p:nvPr/>
        </p:nvGrpSpPr>
        <p:grpSpPr>
          <a:xfrm>
            <a:off x="253895" y="2574607"/>
            <a:ext cx="4343509" cy="2627598"/>
            <a:chOff x="467544" y="1916832"/>
            <a:chExt cx="3698699" cy="3276781"/>
          </a:xfrm>
        </p:grpSpPr>
        <p:cxnSp>
          <p:nvCxnSpPr>
            <p:cNvPr id="112" name="Přímá spojovací čára 21"/>
            <p:cNvCxnSpPr/>
            <p:nvPr/>
          </p:nvCxnSpPr>
          <p:spPr>
            <a:xfrm>
              <a:off x="467544" y="5171480"/>
              <a:ext cx="273630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Přímá spojovací čára 29"/>
            <p:cNvCxnSpPr/>
            <p:nvPr/>
          </p:nvCxnSpPr>
          <p:spPr>
            <a:xfrm flipV="1">
              <a:off x="3183317" y="4134743"/>
              <a:ext cx="921198" cy="105887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Přímá spojovací čára 40"/>
            <p:cNvCxnSpPr/>
            <p:nvPr/>
          </p:nvCxnSpPr>
          <p:spPr>
            <a:xfrm flipV="1">
              <a:off x="467544" y="1916832"/>
              <a:ext cx="1800200" cy="32403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Přímá spojovací čára 44"/>
            <p:cNvCxnSpPr/>
            <p:nvPr/>
          </p:nvCxnSpPr>
          <p:spPr>
            <a:xfrm>
              <a:off x="2267744" y="1916832"/>
              <a:ext cx="936104" cy="32403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Přímá spojovací čára 48"/>
            <p:cNvCxnSpPr/>
            <p:nvPr/>
          </p:nvCxnSpPr>
          <p:spPr>
            <a:xfrm>
              <a:off x="2267744" y="1916832"/>
              <a:ext cx="1872208" cy="23042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Přímá spojovací čára 88"/>
            <p:cNvCxnSpPr/>
            <p:nvPr/>
          </p:nvCxnSpPr>
          <p:spPr>
            <a:xfrm flipV="1">
              <a:off x="493835" y="4254527"/>
              <a:ext cx="3672408" cy="9361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ovací čára 90"/>
            <p:cNvCxnSpPr/>
            <p:nvPr/>
          </p:nvCxnSpPr>
          <p:spPr>
            <a:xfrm>
              <a:off x="1475656" y="4221088"/>
              <a:ext cx="1728192" cy="9361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ovací čára 92"/>
            <p:cNvCxnSpPr/>
            <p:nvPr/>
          </p:nvCxnSpPr>
          <p:spPr>
            <a:xfrm flipH="1" flipV="1">
              <a:off x="2267744" y="1916832"/>
              <a:ext cx="72008" cy="27363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ovéPole 119"/>
            <p:cNvSpPr txBox="1"/>
            <p:nvPr/>
          </p:nvSpPr>
          <p:spPr>
            <a:xfrm rot="16200000">
              <a:off x="1383613" y="3150633"/>
              <a:ext cx="1512168" cy="340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+mn-lt"/>
                </a:rPr>
                <a:t>v = 9cm</a:t>
              </a:r>
            </a:p>
          </p:txBody>
        </p:sp>
      </p:grpSp>
      <p:graphicFrame>
        <p:nvGraphicFramePr>
          <p:cNvPr id="121" name="Objek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665301"/>
              </p:ext>
            </p:extLst>
          </p:nvPr>
        </p:nvGraphicFramePr>
        <p:xfrm>
          <a:off x="5015126" y="1820182"/>
          <a:ext cx="2412019" cy="124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Rovnice" r:id="rId4" imgW="888840" imgH="457200" progId="Equation.3">
                  <p:embed/>
                </p:oleObj>
              </mc:Choice>
              <mc:Fallback>
                <p:oleObj name="Rovnice" r:id="rId4" imgW="888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5126" y="1820182"/>
                        <a:ext cx="2412019" cy="1241739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k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42646"/>
              </p:ext>
            </p:extLst>
          </p:nvPr>
        </p:nvGraphicFramePr>
        <p:xfrm>
          <a:off x="4976813" y="4838700"/>
          <a:ext cx="30448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Rovnice" r:id="rId6" imgW="1562040" imgH="457200" progId="Equation.3">
                  <p:embed/>
                </p:oleObj>
              </mc:Choice>
              <mc:Fallback>
                <p:oleObj name="Rovnice" r:id="rId6" imgW="15620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76813" y="4838700"/>
                        <a:ext cx="3044825" cy="892175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ovéPole 37"/>
          <p:cNvSpPr txBox="1"/>
          <p:nvPr/>
        </p:nvSpPr>
        <p:spPr>
          <a:xfrm>
            <a:off x="80096" y="397448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b = 7cm</a:t>
            </a:r>
          </a:p>
        </p:txBody>
      </p:sp>
      <p:sp>
        <p:nvSpPr>
          <p:cNvPr id="7" name="Obdélník 6"/>
          <p:cNvSpPr/>
          <p:nvPr/>
        </p:nvSpPr>
        <p:spPr>
          <a:xfrm>
            <a:off x="759396" y="1069651"/>
            <a:ext cx="811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/>
              <a:t>Urči objem jehlanu, který má obdélníkovou podstavu o rozměrech 8 cm a 7 cm a výšku 9 cm.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0205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59" grpId="0" animBg="1"/>
      <p:bldP spid="62" grpId="0" animBg="1"/>
      <p:bldP spid="85" grpId="0"/>
      <p:bldP spid="3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kupina 55"/>
          <p:cNvGrpSpPr/>
          <p:nvPr/>
        </p:nvGrpSpPr>
        <p:grpSpPr>
          <a:xfrm>
            <a:off x="281821" y="67277"/>
            <a:ext cx="8597337" cy="1080119"/>
            <a:chOff x="179513" y="188641"/>
            <a:chExt cx="6989705" cy="1080119"/>
          </a:xfrm>
        </p:grpSpPr>
        <p:pic>
          <p:nvPicPr>
            <p:cNvPr id="57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1336570" y="266447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</a:t>
              </a:r>
              <a:r>
                <a:rPr lang="cs-CZ" sz="32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objem tělesa - příklad</a:t>
              </a:r>
            </a:p>
          </p:txBody>
        </p:sp>
      </p:grpSp>
      <p:sp>
        <p:nvSpPr>
          <p:cNvPr id="59" name="Tlačítko akce: Zpět nebo Předchozí 58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lačítko akce: Dopředu nebo Další 61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79512" y="993062"/>
            <a:ext cx="864096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Vypočítej </a:t>
            </a:r>
            <a:r>
              <a:rPr lang="cs-CZ" sz="2400" b="1" i="1" u="sng" dirty="0">
                <a:solidFill>
                  <a:schemeClr val="tx1"/>
                </a:solidFill>
              </a:rPr>
              <a:t>V</a:t>
            </a:r>
            <a:r>
              <a:rPr lang="cs-CZ" sz="2400" dirty="0">
                <a:solidFill>
                  <a:schemeClr val="tx1"/>
                </a:solidFill>
              </a:rPr>
              <a:t> pravidelného čtyřbokého jehlanu, podstavná hrana </a:t>
            </a:r>
            <a:r>
              <a:rPr lang="cs-CZ" sz="2400" b="1" i="1" u="sng" dirty="0">
                <a:solidFill>
                  <a:schemeClr val="tx1"/>
                </a:solidFill>
              </a:rPr>
              <a:t>a</a:t>
            </a:r>
            <a:r>
              <a:rPr lang="cs-CZ" sz="2400" dirty="0">
                <a:solidFill>
                  <a:schemeClr val="tx1"/>
                </a:solidFill>
              </a:rPr>
              <a:t> má délku 16 cm a stěnová výška </a:t>
            </a:r>
            <a:r>
              <a:rPr lang="cs-CZ" sz="2400" b="1" i="1" u="sng" dirty="0" err="1">
                <a:solidFill>
                  <a:schemeClr val="tx1"/>
                </a:solidFill>
              </a:rPr>
              <a:t>v</a:t>
            </a:r>
            <a:r>
              <a:rPr lang="cs-CZ" sz="2400" b="1" i="1" u="sng" baseline="-25000" dirty="0" err="1">
                <a:solidFill>
                  <a:schemeClr val="tx1"/>
                </a:solidFill>
              </a:rPr>
              <a:t>s</a:t>
            </a:r>
            <a:r>
              <a:rPr lang="cs-CZ" sz="2400" dirty="0">
                <a:solidFill>
                  <a:schemeClr val="tx1"/>
                </a:solidFill>
              </a:rPr>
              <a:t> je dlouhá 12 cm.</a:t>
            </a:r>
          </a:p>
        </p:txBody>
      </p:sp>
      <p:grpSp>
        <p:nvGrpSpPr>
          <p:cNvPr id="44" name="Skupina 52"/>
          <p:cNvGrpSpPr/>
          <p:nvPr/>
        </p:nvGrpSpPr>
        <p:grpSpPr>
          <a:xfrm>
            <a:off x="337285" y="2644655"/>
            <a:ext cx="3283792" cy="2612127"/>
            <a:chOff x="5049222" y="2636912"/>
            <a:chExt cx="4094778" cy="3254648"/>
          </a:xfrm>
        </p:grpSpPr>
        <p:cxnSp>
          <p:nvCxnSpPr>
            <p:cNvPr id="46" name="Přímá spojovací čára 42"/>
            <p:cNvCxnSpPr/>
            <p:nvPr/>
          </p:nvCxnSpPr>
          <p:spPr>
            <a:xfrm>
              <a:off x="6209134" y="4941168"/>
              <a:ext cx="2736304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Přímá spojovací čára 41"/>
            <p:cNvCxnSpPr/>
            <p:nvPr/>
          </p:nvCxnSpPr>
          <p:spPr>
            <a:xfrm>
              <a:off x="5240036" y="5891560"/>
              <a:ext cx="273630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Přímá spojovací čára 43"/>
            <p:cNvCxnSpPr/>
            <p:nvPr/>
          </p:nvCxnSpPr>
          <p:spPr>
            <a:xfrm rot="18900000" flipV="1">
              <a:off x="5049222" y="5415304"/>
              <a:ext cx="13680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Přímá spojovací čára 45"/>
            <p:cNvCxnSpPr/>
            <p:nvPr/>
          </p:nvCxnSpPr>
          <p:spPr>
            <a:xfrm rot="18900000" flipV="1">
              <a:off x="7776000" y="5415305"/>
              <a:ext cx="1368000" cy="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Přímá spojovací čára 46"/>
            <p:cNvCxnSpPr/>
            <p:nvPr/>
          </p:nvCxnSpPr>
          <p:spPr>
            <a:xfrm flipV="1">
              <a:off x="5240036" y="2636912"/>
              <a:ext cx="1800200" cy="32403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Přímá spojovací čára 47"/>
            <p:cNvCxnSpPr/>
            <p:nvPr/>
          </p:nvCxnSpPr>
          <p:spPr>
            <a:xfrm>
              <a:off x="7040236" y="2636912"/>
              <a:ext cx="936104" cy="32403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Přímá spojovací čára 49"/>
            <p:cNvCxnSpPr/>
            <p:nvPr/>
          </p:nvCxnSpPr>
          <p:spPr>
            <a:xfrm>
              <a:off x="7040236" y="2636912"/>
              <a:ext cx="1872208" cy="23042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Přímá spojovací čára 50"/>
            <p:cNvCxnSpPr/>
            <p:nvPr/>
          </p:nvCxnSpPr>
          <p:spPr>
            <a:xfrm flipV="1">
              <a:off x="6176140" y="2636912"/>
              <a:ext cx="864096" cy="230425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ovéPole 65"/>
          <p:cNvSpPr txBox="1"/>
          <p:nvPr/>
        </p:nvSpPr>
        <p:spPr>
          <a:xfrm>
            <a:off x="588614" y="1808748"/>
            <a:ext cx="8136904" cy="430887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rgbClr val="C00000"/>
                </a:solidFill>
              </a:rPr>
              <a:t>1. Vypočítáme tělesovou výšku </a:t>
            </a:r>
            <a:r>
              <a:rPr lang="cs-CZ" sz="2200" b="1" i="1" u="sng" dirty="0" err="1">
                <a:solidFill>
                  <a:srgbClr val="C00000"/>
                </a:solidFill>
              </a:rPr>
              <a:t>v</a:t>
            </a:r>
            <a:r>
              <a:rPr lang="cs-CZ" sz="2200" b="1" i="1" u="sng" baseline="-25000" dirty="0" err="1">
                <a:solidFill>
                  <a:srgbClr val="C00000"/>
                </a:solidFill>
              </a:rPr>
              <a:t>t</a:t>
            </a:r>
            <a:r>
              <a:rPr lang="cs-CZ" sz="2200" dirty="0">
                <a:solidFill>
                  <a:srgbClr val="C00000"/>
                </a:solidFill>
              </a:rPr>
              <a:t> pomocí Pythagorovy věty.</a:t>
            </a:r>
          </a:p>
        </p:txBody>
      </p:sp>
      <p:grpSp>
        <p:nvGrpSpPr>
          <p:cNvPr id="67" name="Skupina 66"/>
          <p:cNvGrpSpPr/>
          <p:nvPr/>
        </p:nvGrpSpPr>
        <p:grpSpPr>
          <a:xfrm>
            <a:off x="4545740" y="2169914"/>
            <a:ext cx="2808312" cy="759964"/>
            <a:chOff x="4572000" y="2061338"/>
            <a:chExt cx="2808312" cy="759964"/>
          </a:xfrm>
        </p:grpSpPr>
        <p:sp>
          <p:nvSpPr>
            <p:cNvPr id="68" name="TextovéPole 67"/>
            <p:cNvSpPr txBox="1"/>
            <p:nvPr/>
          </p:nvSpPr>
          <p:spPr>
            <a:xfrm>
              <a:off x="4572000" y="2132856"/>
              <a:ext cx="2808312" cy="5232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dirty="0">
                  <a:solidFill>
                    <a:schemeClr val="tx1"/>
                  </a:solidFill>
                </a:rPr>
                <a:t>v</a:t>
              </a:r>
              <a:r>
                <a:rPr lang="cs-CZ" sz="2800" baseline="-25000" dirty="0">
                  <a:solidFill>
                    <a:schemeClr val="tx1"/>
                  </a:solidFill>
                </a:rPr>
                <a:t>t</a:t>
              </a:r>
              <a:r>
                <a:rPr lang="cs-CZ" sz="2800" baseline="30000" dirty="0">
                  <a:solidFill>
                    <a:schemeClr val="tx1"/>
                  </a:solidFill>
                </a:rPr>
                <a:t>2 </a:t>
              </a:r>
              <a:r>
                <a:rPr lang="cs-CZ" sz="2800" dirty="0">
                  <a:solidFill>
                    <a:schemeClr val="tx1"/>
                  </a:solidFill>
                </a:rPr>
                <a:t>= v</a:t>
              </a:r>
              <a:r>
                <a:rPr lang="cs-CZ" sz="2800" baseline="-25000" dirty="0">
                  <a:solidFill>
                    <a:schemeClr val="tx1"/>
                  </a:solidFill>
                </a:rPr>
                <a:t>s</a:t>
              </a:r>
              <a:r>
                <a:rPr lang="cs-CZ" sz="2800" baseline="30000" dirty="0">
                  <a:solidFill>
                    <a:schemeClr val="tx1"/>
                  </a:solidFill>
                </a:rPr>
                <a:t>2 </a:t>
              </a:r>
              <a:r>
                <a:rPr lang="cs-CZ" sz="2800" dirty="0">
                  <a:solidFill>
                    <a:schemeClr val="tx1"/>
                  </a:solidFill>
                </a:rPr>
                <a:t>- (     )</a:t>
              </a:r>
              <a:r>
                <a:rPr lang="cs-CZ" sz="2800" baseline="30000" dirty="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69" name="Skupina 107"/>
            <p:cNvGrpSpPr/>
            <p:nvPr/>
          </p:nvGrpSpPr>
          <p:grpSpPr>
            <a:xfrm>
              <a:off x="6403002" y="2061338"/>
              <a:ext cx="441049" cy="759964"/>
              <a:chOff x="6901171" y="3185010"/>
              <a:chExt cx="504056" cy="759964"/>
            </a:xfrm>
          </p:grpSpPr>
          <p:cxnSp>
            <p:nvCxnSpPr>
              <p:cNvPr id="70" name="Přímá spojovací čára 104"/>
              <p:cNvCxnSpPr/>
              <p:nvPr/>
            </p:nvCxnSpPr>
            <p:spPr>
              <a:xfrm flipV="1">
                <a:off x="6948264" y="3570128"/>
                <a:ext cx="376554" cy="28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ovéPole 70"/>
              <p:cNvSpPr txBox="1"/>
              <p:nvPr/>
            </p:nvSpPr>
            <p:spPr>
              <a:xfrm>
                <a:off x="6901171" y="3185010"/>
                <a:ext cx="504056" cy="430887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200" dirty="0">
                    <a:solidFill>
                      <a:schemeClr val="tx1"/>
                    </a:solidFill>
                  </a:rPr>
                  <a:t>a</a:t>
                </a:r>
                <a:endParaRPr lang="cs-CZ" sz="22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7007592" y="3513586"/>
                <a:ext cx="293457" cy="431388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200" dirty="0">
                    <a:solidFill>
                      <a:schemeClr val="tx1"/>
                    </a:solidFill>
                  </a:rPr>
                  <a:t>2</a:t>
                </a:r>
                <a:endParaRPr lang="cs-CZ" sz="2200" baseline="300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7" name="TextovéPole 76"/>
          <p:cNvSpPr txBox="1"/>
          <p:nvPr/>
        </p:nvSpPr>
        <p:spPr>
          <a:xfrm>
            <a:off x="4563855" y="2842781"/>
            <a:ext cx="2592288" cy="707886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v</a:t>
            </a:r>
            <a:r>
              <a:rPr lang="cs-CZ" sz="2400" baseline="-25000" dirty="0">
                <a:solidFill>
                  <a:schemeClr val="tx1"/>
                </a:solidFill>
              </a:rPr>
              <a:t>t</a:t>
            </a:r>
            <a:r>
              <a:rPr lang="cs-CZ" sz="2400" baseline="30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= 12</a:t>
            </a:r>
            <a:r>
              <a:rPr lang="cs-CZ" sz="2400" baseline="30000" dirty="0">
                <a:solidFill>
                  <a:schemeClr val="tx1"/>
                </a:solidFill>
              </a:rPr>
              <a:t>2 </a:t>
            </a:r>
            <a:r>
              <a:rPr lang="cs-CZ" sz="2400" dirty="0">
                <a:solidFill>
                  <a:schemeClr val="tx1"/>
                </a:solidFill>
              </a:rPr>
              <a:t>- 8</a:t>
            </a:r>
            <a:r>
              <a:rPr lang="cs-CZ" sz="2400" baseline="30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= 80</a:t>
            </a:r>
            <a:endParaRPr lang="cs-CZ" sz="2400" baseline="30000" dirty="0">
              <a:solidFill>
                <a:schemeClr val="tx1"/>
              </a:solidFill>
            </a:endParaRPr>
          </a:p>
          <a:p>
            <a:pPr algn="ctr"/>
            <a:endParaRPr lang="cs-CZ" sz="2400" baseline="30000" dirty="0">
              <a:solidFill>
                <a:schemeClr val="tx1"/>
              </a:solidFill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3286771" y="3670384"/>
            <a:ext cx="6150155" cy="430887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cs-CZ" sz="2200" dirty="0">
                <a:solidFill>
                  <a:srgbClr val="C00000"/>
                </a:solidFill>
              </a:rPr>
              <a:t>2. Dosadíme do vzorce pro výpočet objemu.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6679931" y="2797557"/>
            <a:ext cx="2592288" cy="461665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v</a:t>
            </a:r>
            <a:r>
              <a:rPr lang="cs-CZ" sz="2400" baseline="-25000" dirty="0" err="1">
                <a:solidFill>
                  <a:schemeClr val="tx1"/>
                </a:solidFill>
              </a:rPr>
              <a:t>t</a:t>
            </a:r>
            <a:r>
              <a:rPr lang="cs-CZ" sz="2400" dirty="0">
                <a:solidFill>
                  <a:schemeClr val="tx1"/>
                </a:solidFill>
              </a:rPr>
              <a:t>= 8,9 cm</a:t>
            </a:r>
            <a:endParaRPr lang="cs-CZ" sz="2400" baseline="30000" dirty="0">
              <a:solidFill>
                <a:schemeClr val="tx1"/>
              </a:solidFill>
            </a:endParaRPr>
          </a:p>
        </p:txBody>
      </p:sp>
      <p:grpSp>
        <p:nvGrpSpPr>
          <p:cNvPr id="81" name="Skupina 80"/>
          <p:cNvGrpSpPr/>
          <p:nvPr/>
        </p:nvGrpSpPr>
        <p:grpSpPr>
          <a:xfrm>
            <a:off x="4597653" y="4059048"/>
            <a:ext cx="3744416" cy="792561"/>
            <a:chOff x="4067944" y="1479435"/>
            <a:chExt cx="3744416" cy="792561"/>
          </a:xfrm>
        </p:grpSpPr>
        <p:sp>
          <p:nvSpPr>
            <p:cNvPr id="82" name="TextovéPole 81"/>
            <p:cNvSpPr txBox="1"/>
            <p:nvPr/>
          </p:nvSpPr>
          <p:spPr>
            <a:xfrm>
              <a:off x="4067944" y="1628800"/>
              <a:ext cx="3744416" cy="52322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dirty="0">
                  <a:solidFill>
                    <a:schemeClr val="tx1"/>
                  </a:solidFill>
                </a:rPr>
                <a:t>V =       </a:t>
              </a:r>
              <a:r>
                <a:rPr lang="cs-CZ" sz="2800" dirty="0" err="1">
                  <a:solidFill>
                    <a:schemeClr val="tx1"/>
                  </a:solidFill>
                </a:rPr>
                <a:t>S</a:t>
              </a:r>
              <a:r>
                <a:rPr lang="cs-CZ" sz="2800" baseline="-25000" dirty="0" err="1">
                  <a:solidFill>
                    <a:schemeClr val="tx1"/>
                  </a:solidFill>
                </a:rPr>
                <a:t>p</a:t>
              </a:r>
              <a:r>
                <a:rPr lang="cs-CZ" sz="2800" dirty="0">
                  <a:solidFill>
                    <a:schemeClr val="tx1"/>
                  </a:solidFill>
                </a:rPr>
                <a:t> . v</a:t>
              </a:r>
              <a:endParaRPr lang="cs-CZ" sz="2800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83" name="Skupina 64"/>
            <p:cNvGrpSpPr/>
            <p:nvPr/>
          </p:nvGrpSpPr>
          <p:grpSpPr>
            <a:xfrm>
              <a:off x="5580112" y="1479435"/>
              <a:ext cx="504056" cy="792561"/>
              <a:chOff x="4139952" y="2434703"/>
              <a:chExt cx="504056" cy="792561"/>
            </a:xfrm>
          </p:grpSpPr>
          <p:sp>
            <p:nvSpPr>
              <p:cNvPr id="84" name="TextovéPole 83"/>
              <p:cNvSpPr txBox="1"/>
              <p:nvPr/>
            </p:nvSpPr>
            <p:spPr>
              <a:xfrm>
                <a:off x="4139952" y="2434703"/>
                <a:ext cx="504056" cy="461665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dirty="0">
                    <a:solidFill>
                      <a:schemeClr val="tx1"/>
                    </a:solidFill>
                  </a:rPr>
                  <a:t>1</a:t>
                </a:r>
                <a:endParaRPr lang="cs-CZ" sz="2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ovéPole 85"/>
              <p:cNvSpPr txBox="1"/>
              <p:nvPr/>
            </p:nvSpPr>
            <p:spPr>
              <a:xfrm>
                <a:off x="4139952" y="2765599"/>
                <a:ext cx="504056" cy="461665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dirty="0">
                    <a:solidFill>
                      <a:schemeClr val="tx1"/>
                    </a:solidFill>
                  </a:rPr>
                  <a:t>3</a:t>
                </a:r>
                <a:endParaRPr lang="cs-CZ" sz="24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7" name="Přímá spojovací čára 58"/>
              <p:cNvCxnSpPr/>
              <p:nvPr/>
            </p:nvCxnSpPr>
            <p:spPr>
              <a:xfrm>
                <a:off x="4258315" y="2818536"/>
                <a:ext cx="385693" cy="478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Skupina 87"/>
          <p:cNvGrpSpPr/>
          <p:nvPr/>
        </p:nvGrpSpPr>
        <p:grpSpPr>
          <a:xfrm>
            <a:off x="4355976" y="5025950"/>
            <a:ext cx="3744416" cy="851322"/>
            <a:chOff x="4788024" y="1508011"/>
            <a:chExt cx="3744416" cy="851322"/>
          </a:xfrm>
        </p:grpSpPr>
        <p:sp>
          <p:nvSpPr>
            <p:cNvPr id="89" name="TextovéPole 88"/>
            <p:cNvSpPr txBox="1"/>
            <p:nvPr/>
          </p:nvSpPr>
          <p:spPr>
            <a:xfrm>
              <a:off x="4788024" y="1628800"/>
              <a:ext cx="3744416" cy="52322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dirty="0">
                  <a:solidFill>
                    <a:schemeClr val="tx1"/>
                  </a:solidFill>
                </a:rPr>
                <a:t>V =         256 . 8,9</a:t>
              </a:r>
              <a:endParaRPr lang="cs-CZ" sz="2800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90" name="Skupina 64"/>
            <p:cNvGrpSpPr/>
            <p:nvPr/>
          </p:nvGrpSpPr>
          <p:grpSpPr>
            <a:xfrm>
              <a:off x="5868144" y="1508011"/>
              <a:ext cx="561208" cy="851322"/>
              <a:chOff x="4427984" y="2463279"/>
              <a:chExt cx="561208" cy="851322"/>
            </a:xfrm>
          </p:grpSpPr>
          <p:sp>
            <p:nvSpPr>
              <p:cNvPr id="91" name="TextovéPole 90"/>
              <p:cNvSpPr txBox="1"/>
              <p:nvPr/>
            </p:nvSpPr>
            <p:spPr>
              <a:xfrm>
                <a:off x="4427984" y="2463279"/>
                <a:ext cx="504056" cy="461665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dirty="0">
                    <a:solidFill>
                      <a:schemeClr val="tx1"/>
                    </a:solidFill>
                  </a:rPr>
                  <a:t>1</a:t>
                </a:r>
                <a:endParaRPr lang="cs-CZ" sz="2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ovéPole 91"/>
              <p:cNvSpPr txBox="1"/>
              <p:nvPr/>
            </p:nvSpPr>
            <p:spPr>
              <a:xfrm>
                <a:off x="4427984" y="2852936"/>
                <a:ext cx="504056" cy="461665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dirty="0">
                    <a:solidFill>
                      <a:schemeClr val="tx1"/>
                    </a:solidFill>
                  </a:rPr>
                  <a:t>3</a:t>
                </a:r>
                <a:endParaRPr lang="cs-CZ" sz="24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3" name="Přímá spojovací čára 66"/>
              <p:cNvCxnSpPr/>
              <p:nvPr/>
            </p:nvCxnSpPr>
            <p:spPr>
              <a:xfrm flipV="1">
                <a:off x="4451497" y="2867225"/>
                <a:ext cx="537695" cy="174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ovéPole 93"/>
          <p:cNvSpPr txBox="1"/>
          <p:nvPr/>
        </p:nvSpPr>
        <p:spPr>
          <a:xfrm>
            <a:off x="4139952" y="5858108"/>
            <a:ext cx="3744416" cy="52322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i="1" u="sng" dirty="0">
                <a:solidFill>
                  <a:schemeClr val="tx1"/>
                </a:solidFill>
              </a:rPr>
              <a:t>V = 759,5 cm</a:t>
            </a:r>
            <a:r>
              <a:rPr lang="cs-CZ" sz="2800" b="1" i="1" u="sng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5" name="Volný tvar 64"/>
          <p:cNvSpPr/>
          <p:nvPr/>
        </p:nvSpPr>
        <p:spPr>
          <a:xfrm>
            <a:off x="1907653" y="2637655"/>
            <a:ext cx="1157102" cy="2215205"/>
          </a:xfrm>
          <a:custGeom>
            <a:avLst/>
            <a:gdLst>
              <a:gd name="connsiteX0" fmla="*/ 0 w 1457325"/>
              <a:gd name="connsiteY0" fmla="*/ 0 h 2757488"/>
              <a:gd name="connsiteX1" fmla="*/ 85725 w 1457325"/>
              <a:gd name="connsiteY1" fmla="*/ 2757488 h 2757488"/>
              <a:gd name="connsiteX2" fmla="*/ 1457325 w 1457325"/>
              <a:gd name="connsiteY2" fmla="*/ 2757488 h 2757488"/>
              <a:gd name="connsiteX3" fmla="*/ 0 w 1457325"/>
              <a:gd name="connsiteY3" fmla="*/ 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325" h="2757488">
                <a:moveTo>
                  <a:pt x="0" y="0"/>
                </a:moveTo>
                <a:lnTo>
                  <a:pt x="85725" y="2757488"/>
                </a:lnTo>
                <a:lnTo>
                  <a:pt x="1457325" y="2757488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459156" y="2370344"/>
            <a:ext cx="3140736" cy="3362912"/>
            <a:chOff x="440449" y="2276872"/>
            <a:chExt cx="3133202" cy="3370525"/>
          </a:xfrm>
        </p:grpSpPr>
        <p:sp>
          <p:nvSpPr>
            <p:cNvPr id="41" name="TextovéPole 40"/>
            <p:cNvSpPr txBox="1"/>
            <p:nvPr/>
          </p:nvSpPr>
          <p:spPr>
            <a:xfrm>
              <a:off x="949820" y="5247287"/>
              <a:ext cx="1370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+mn-lt"/>
                </a:rPr>
                <a:t>a = 16 cm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1931830" y="2276872"/>
              <a:ext cx="346479" cy="32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Comic Sans MS" pitchFamily="66" charset="0"/>
                </a:rPr>
                <a:t>V</a:t>
              </a:r>
            </a:p>
          </p:txBody>
        </p:sp>
        <p:cxnSp>
          <p:nvCxnSpPr>
            <p:cNvPr id="45" name="Přímá spojovací čára 39"/>
            <p:cNvCxnSpPr/>
            <p:nvPr/>
          </p:nvCxnSpPr>
          <p:spPr>
            <a:xfrm flipH="1" flipV="1">
              <a:off x="1874085" y="2565835"/>
              <a:ext cx="1154930" cy="219611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čára 21"/>
            <p:cNvCxnSpPr/>
            <p:nvPr/>
          </p:nvCxnSpPr>
          <p:spPr>
            <a:xfrm>
              <a:off x="440449" y="5166493"/>
              <a:ext cx="217259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Přímá spojovací čára 29"/>
            <p:cNvCxnSpPr/>
            <p:nvPr/>
          </p:nvCxnSpPr>
          <p:spPr>
            <a:xfrm rot="18900000" flipV="1">
              <a:off x="2474679" y="4788884"/>
              <a:ext cx="1098972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Přímá spojovací čára 40"/>
            <p:cNvCxnSpPr/>
            <p:nvPr/>
          </p:nvCxnSpPr>
          <p:spPr>
            <a:xfrm flipV="1">
              <a:off x="467544" y="2556885"/>
              <a:ext cx="1429342" cy="26031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Přímá spojovací čára 44"/>
            <p:cNvCxnSpPr/>
            <p:nvPr/>
          </p:nvCxnSpPr>
          <p:spPr>
            <a:xfrm>
              <a:off x="1896886" y="2556885"/>
              <a:ext cx="743258" cy="26031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Přímá spojovací čára 48"/>
            <p:cNvCxnSpPr/>
            <p:nvPr/>
          </p:nvCxnSpPr>
          <p:spPr>
            <a:xfrm>
              <a:off x="1896886" y="2556885"/>
              <a:ext cx="1486515" cy="1851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Přímá spojovací čára 88"/>
            <p:cNvCxnSpPr/>
            <p:nvPr/>
          </p:nvCxnSpPr>
          <p:spPr>
            <a:xfrm flipV="1">
              <a:off x="467544" y="4407990"/>
              <a:ext cx="2915857" cy="75201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ovací čára 90"/>
            <p:cNvCxnSpPr/>
            <p:nvPr/>
          </p:nvCxnSpPr>
          <p:spPr>
            <a:xfrm>
              <a:off x="1267975" y="4407990"/>
              <a:ext cx="1372168" cy="75201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ovací čára 92"/>
            <p:cNvCxnSpPr/>
            <p:nvPr/>
          </p:nvCxnSpPr>
          <p:spPr>
            <a:xfrm flipH="1" flipV="1">
              <a:off x="1896886" y="2556885"/>
              <a:ext cx="57174" cy="2198187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ovací čára 94"/>
            <p:cNvCxnSpPr/>
            <p:nvPr/>
          </p:nvCxnSpPr>
          <p:spPr>
            <a:xfrm>
              <a:off x="1954059" y="4770378"/>
              <a:ext cx="10863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Skupina 72"/>
            <p:cNvGrpSpPr/>
            <p:nvPr/>
          </p:nvGrpSpPr>
          <p:grpSpPr>
            <a:xfrm>
              <a:off x="1622362" y="4442881"/>
              <a:ext cx="628910" cy="694164"/>
              <a:chOff x="1921992" y="4264520"/>
              <a:chExt cx="792088" cy="864096"/>
            </a:xfrm>
          </p:grpSpPr>
          <p:sp>
            <p:nvSpPr>
              <p:cNvPr id="74" name="Oblouk 73"/>
              <p:cNvSpPr/>
              <p:nvPr/>
            </p:nvSpPr>
            <p:spPr>
              <a:xfrm>
                <a:off x="1921992" y="4264520"/>
                <a:ext cx="792088" cy="864096"/>
              </a:xfrm>
              <a:prstGeom prst="arc">
                <a:avLst>
                  <a:gd name="adj1" fmla="val 16200000"/>
                  <a:gd name="adj2" fmla="val 21311308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Elipsa 109"/>
              <p:cNvSpPr/>
              <p:nvPr/>
            </p:nvSpPr>
            <p:spPr>
              <a:xfrm>
                <a:off x="2411760" y="450912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6" name="TextovéPole 75"/>
            <p:cNvSpPr txBox="1"/>
            <p:nvPr/>
          </p:nvSpPr>
          <p:spPr>
            <a:xfrm>
              <a:off x="2537367" y="3570784"/>
              <a:ext cx="457389" cy="46166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 err="1">
                  <a:solidFill>
                    <a:schemeClr val="tx1"/>
                  </a:solidFill>
                </a:rPr>
                <a:t>v</a:t>
              </a:r>
              <a:r>
                <a:rPr lang="cs-CZ" sz="2400" baseline="-25000" dirty="0" err="1">
                  <a:solidFill>
                    <a:schemeClr val="tx1"/>
                  </a:solidFill>
                </a:rPr>
                <a:t>s</a:t>
              </a:r>
              <a:endParaRPr lang="cs-CZ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ovéPole 94"/>
            <p:cNvSpPr txBox="1"/>
            <p:nvPr/>
          </p:nvSpPr>
          <p:spPr>
            <a:xfrm>
              <a:off x="1567473" y="3540525"/>
              <a:ext cx="446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latin typeface="+mn-lt"/>
                </a:rPr>
                <a:t>v</a:t>
              </a:r>
              <a:r>
                <a:rPr lang="cs-CZ" sz="2000" baseline="-25000" dirty="0" err="1">
                  <a:latin typeface="+mn-lt"/>
                </a:rPr>
                <a:t>t</a:t>
              </a:r>
              <a:endParaRPr lang="cs-CZ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2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34" grpId="0"/>
      <p:bldP spid="66" grpId="0"/>
      <p:bldP spid="77" grpId="0"/>
      <p:bldP spid="79" grpId="0"/>
      <p:bldP spid="80" grpId="0"/>
      <p:bldP spid="94" grpId="0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79513" y="188641"/>
            <a:ext cx="7200799" cy="1080119"/>
            <a:chOff x="179513" y="188641"/>
            <a:chExt cx="7200799" cy="1080119"/>
          </a:xfrm>
        </p:grpSpPr>
        <p:pic>
          <p:nvPicPr>
            <p:cNvPr id="10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popis tělesa</a:t>
              </a:r>
            </a:p>
          </p:txBody>
        </p:sp>
      </p:grpSp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226"/>
          <p:cNvSpPr txBox="1">
            <a:spLocks noChangeArrowheads="1"/>
          </p:cNvSpPr>
          <p:nvPr/>
        </p:nvSpPr>
        <p:spPr bwMode="auto">
          <a:xfrm>
            <a:off x="413723" y="1315528"/>
            <a:ext cx="4425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i="1" dirty="0">
                <a:latin typeface="+mn-lt"/>
              </a:rPr>
              <a:t>Jehlany v našem okolí:</a:t>
            </a:r>
          </a:p>
        </p:txBody>
      </p:sp>
      <p:pic>
        <p:nvPicPr>
          <p:cNvPr id="192517" name="Picture 5" descr="http://obchod.pksvice.cz/out/pictures/master/product/1/5jehlan136_10_v_z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8" y="4725144"/>
            <a:ext cx="779648" cy="13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9" name="Picture 7" descr="http://shop.campingmarket.cz/fotky25581/fotos/_vyr_389Jehlan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89" y="1928033"/>
            <a:ext cx="2708148" cy="204352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21" name="Picture 9" descr="http://fast10.vsb.cz/studijni-materialy/ps4/pict/0109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89" y="1879324"/>
            <a:ext cx="2253161" cy="301123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23" name="Picture 11" descr="http://faraon.wz.cz/pyramidy/rachef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84" y="4434142"/>
            <a:ext cx="2897592" cy="191983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27" name="Picture 15" descr="https://encrypted-tbn3.gstatic.com/images?q=tbn:ANd9GcQl5yas5mC2Fz8EEfmCh-l5yzoP0jsdFQWRhYB6ew8eR_fiPPE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09" y="738453"/>
            <a:ext cx="1733550" cy="2638426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detskasportoviste.cz/Hriste_dobrodruzstvi/jehlan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28" y="5149689"/>
            <a:ext cx="1834207" cy="13756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musiklehre.at/musiklexikon/images/metronom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71" y="4139415"/>
            <a:ext cx="1533892" cy="271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5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179513" y="1490667"/>
            <a:ext cx="3024335" cy="2601496"/>
            <a:chOff x="280096" y="1556792"/>
            <a:chExt cx="5136421" cy="4254785"/>
          </a:xfrm>
        </p:grpSpPr>
        <p:sp>
          <p:nvSpPr>
            <p:cNvPr id="8" name="Volný tvar 7"/>
            <p:cNvSpPr/>
            <p:nvPr/>
          </p:nvSpPr>
          <p:spPr>
            <a:xfrm>
              <a:off x="2286000" y="1985963"/>
              <a:ext cx="1828800" cy="2686050"/>
            </a:xfrm>
            <a:custGeom>
              <a:avLst/>
              <a:gdLst>
                <a:gd name="connsiteX0" fmla="*/ 0 w 1828800"/>
                <a:gd name="connsiteY0" fmla="*/ 0 h 2686050"/>
                <a:gd name="connsiteX1" fmla="*/ 71438 w 1828800"/>
                <a:gd name="connsiteY1" fmla="*/ 2686050 h 2686050"/>
                <a:gd name="connsiteX2" fmla="*/ 1828800 w 1828800"/>
                <a:gd name="connsiteY2" fmla="*/ 2228850 h 2686050"/>
                <a:gd name="connsiteX3" fmla="*/ 0 w 1828800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2686050">
                  <a:moveTo>
                    <a:pt x="0" y="0"/>
                  </a:moveTo>
                  <a:lnTo>
                    <a:pt x="71438" y="2686050"/>
                  </a:lnTo>
                  <a:lnTo>
                    <a:pt x="1828800" y="2228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ovací čára 21"/>
            <p:cNvCxnSpPr/>
            <p:nvPr/>
          </p:nvCxnSpPr>
          <p:spPr>
            <a:xfrm>
              <a:off x="467544" y="5171480"/>
              <a:ext cx="273630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ovací čára 29"/>
            <p:cNvCxnSpPr/>
            <p:nvPr/>
          </p:nvCxnSpPr>
          <p:spPr>
            <a:xfrm rot="18900000" flipV="1">
              <a:off x="3003508" y="4695225"/>
              <a:ext cx="1368000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ovací čára 40"/>
            <p:cNvCxnSpPr/>
            <p:nvPr/>
          </p:nvCxnSpPr>
          <p:spPr>
            <a:xfrm flipV="1">
              <a:off x="467544" y="1916832"/>
              <a:ext cx="1800200" cy="32403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ovací čára 44"/>
            <p:cNvCxnSpPr/>
            <p:nvPr/>
          </p:nvCxnSpPr>
          <p:spPr>
            <a:xfrm>
              <a:off x="2267744" y="1916832"/>
              <a:ext cx="936104" cy="32403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ovací čára 48"/>
            <p:cNvCxnSpPr/>
            <p:nvPr/>
          </p:nvCxnSpPr>
          <p:spPr>
            <a:xfrm>
              <a:off x="2267744" y="1916832"/>
              <a:ext cx="1872208" cy="23042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Skupina 61"/>
            <p:cNvGrpSpPr/>
            <p:nvPr/>
          </p:nvGrpSpPr>
          <p:grpSpPr>
            <a:xfrm>
              <a:off x="280096" y="1556792"/>
              <a:ext cx="4094778" cy="4254785"/>
              <a:chOff x="280096" y="1556792"/>
              <a:chExt cx="4094778" cy="4254785"/>
            </a:xfrm>
          </p:grpSpPr>
          <p:sp>
            <p:nvSpPr>
              <p:cNvPr id="34" name="TextovéPole 33"/>
              <p:cNvSpPr txBox="1"/>
              <p:nvPr/>
            </p:nvSpPr>
            <p:spPr>
              <a:xfrm>
                <a:off x="1403647" y="5157191"/>
                <a:ext cx="2573698" cy="654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= 10cm</a:t>
                </a: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2339752" y="155679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Comic Sans MS" pitchFamily="66" charset="0"/>
                  </a:rPr>
                  <a:t>V</a:t>
                </a:r>
              </a:p>
            </p:txBody>
          </p:sp>
          <p:grpSp>
            <p:nvGrpSpPr>
              <p:cNvPr id="36" name="Skupina 52"/>
              <p:cNvGrpSpPr/>
              <p:nvPr/>
            </p:nvGrpSpPr>
            <p:grpSpPr>
              <a:xfrm>
                <a:off x="280096" y="1916832"/>
                <a:ext cx="4094778" cy="3254648"/>
                <a:chOff x="5049222" y="2636912"/>
                <a:chExt cx="4094778" cy="3254648"/>
              </a:xfrm>
            </p:grpSpPr>
            <p:cxnSp>
              <p:nvCxnSpPr>
                <p:cNvPr id="37" name="Přímá spojovací čára 42"/>
                <p:cNvCxnSpPr/>
                <p:nvPr/>
              </p:nvCxnSpPr>
              <p:spPr>
                <a:xfrm>
                  <a:off x="6209134" y="4941168"/>
                  <a:ext cx="2736304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Přímá spojovací čára 41"/>
                <p:cNvCxnSpPr/>
                <p:nvPr/>
              </p:nvCxnSpPr>
              <p:spPr>
                <a:xfrm>
                  <a:off x="5240036" y="5891560"/>
                  <a:ext cx="273630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Přímá spojovací čára 43"/>
                <p:cNvCxnSpPr/>
                <p:nvPr/>
              </p:nvCxnSpPr>
              <p:spPr>
                <a:xfrm rot="18900000" flipV="1">
                  <a:off x="5049222" y="5415304"/>
                  <a:ext cx="1368000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Přímá spojovací čára 45"/>
                <p:cNvCxnSpPr/>
                <p:nvPr/>
              </p:nvCxnSpPr>
              <p:spPr>
                <a:xfrm rot="18900000" flipV="1">
                  <a:off x="7776000" y="5415305"/>
                  <a:ext cx="1368000" cy="0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Přímá spojovací čára 46"/>
                <p:cNvCxnSpPr/>
                <p:nvPr/>
              </p:nvCxnSpPr>
              <p:spPr>
                <a:xfrm flipV="1">
                  <a:off x="5240036" y="2636912"/>
                  <a:ext cx="1800200" cy="3240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ovací čára 49"/>
                <p:cNvCxnSpPr/>
                <p:nvPr/>
              </p:nvCxnSpPr>
              <p:spPr>
                <a:xfrm>
                  <a:off x="7040236" y="2636912"/>
                  <a:ext cx="1872208" cy="230425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Přímá spojovací čára 50"/>
                <p:cNvCxnSpPr/>
                <p:nvPr/>
              </p:nvCxnSpPr>
              <p:spPr>
                <a:xfrm flipV="1">
                  <a:off x="6176140" y="2636912"/>
                  <a:ext cx="864096" cy="2304256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ovací čára 47"/>
                <p:cNvCxnSpPr/>
                <p:nvPr/>
              </p:nvCxnSpPr>
              <p:spPr>
                <a:xfrm>
                  <a:off x="7040236" y="2636912"/>
                  <a:ext cx="936104" cy="3240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" name="Přímá spojovací čára 88"/>
            <p:cNvCxnSpPr/>
            <p:nvPr/>
          </p:nvCxnSpPr>
          <p:spPr>
            <a:xfrm flipV="1">
              <a:off x="467544" y="4221088"/>
              <a:ext cx="3672408" cy="9361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90"/>
            <p:cNvCxnSpPr/>
            <p:nvPr/>
          </p:nvCxnSpPr>
          <p:spPr>
            <a:xfrm>
              <a:off x="1475656" y="4221088"/>
              <a:ext cx="1728192" cy="9361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ovací čára 92"/>
            <p:cNvCxnSpPr/>
            <p:nvPr/>
          </p:nvCxnSpPr>
          <p:spPr>
            <a:xfrm flipH="1" flipV="1">
              <a:off x="2267744" y="1916832"/>
              <a:ext cx="72008" cy="27363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/>
            <p:cNvSpPr txBox="1"/>
            <p:nvPr/>
          </p:nvSpPr>
          <p:spPr>
            <a:xfrm>
              <a:off x="3167489" y="2398069"/>
              <a:ext cx="2249028" cy="82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h = 15cm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267744" y="3356992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25" name="Oblouk 24"/>
            <p:cNvSpPr/>
            <p:nvPr/>
          </p:nvSpPr>
          <p:spPr>
            <a:xfrm>
              <a:off x="1921992" y="4293096"/>
              <a:ext cx="792088" cy="576064"/>
            </a:xfrm>
            <a:prstGeom prst="arc">
              <a:avLst>
                <a:gd name="adj1" fmla="val 16200000"/>
                <a:gd name="adj2" fmla="val 21558449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58"/>
            <p:cNvSpPr/>
            <p:nvPr/>
          </p:nvSpPr>
          <p:spPr>
            <a:xfrm>
              <a:off x="2455760" y="4451400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Přímá spojovací čára 60"/>
            <p:cNvCxnSpPr>
              <a:endCxn id="8" idx="2"/>
            </p:cNvCxnSpPr>
            <p:nvPr/>
          </p:nvCxnSpPr>
          <p:spPr>
            <a:xfrm flipV="1">
              <a:off x="467544" y="4214813"/>
              <a:ext cx="3647256" cy="94237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Skupina 65"/>
            <p:cNvGrpSpPr/>
            <p:nvPr/>
          </p:nvGrpSpPr>
          <p:grpSpPr>
            <a:xfrm>
              <a:off x="3059831" y="3717032"/>
              <a:ext cx="360041" cy="760149"/>
              <a:chOff x="3707903" y="5517232"/>
              <a:chExt cx="360041" cy="760149"/>
            </a:xfrm>
          </p:grpSpPr>
          <p:sp>
            <p:nvSpPr>
              <p:cNvPr id="32" name="TextovéPole 31"/>
              <p:cNvSpPr txBox="1"/>
              <p:nvPr/>
            </p:nvSpPr>
            <p:spPr>
              <a:xfrm>
                <a:off x="3707904" y="551723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u="sng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</a:rPr>
                  <a:t>u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3707903" y="5877272"/>
                <a:ext cx="36003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</a:rPr>
                  <a:t>2</a:t>
                </a:r>
              </a:p>
            </p:txBody>
          </p:sp>
        </p:grpSp>
        <p:sp>
          <p:nvSpPr>
            <p:cNvPr id="29" name="Volný tvar 28"/>
            <p:cNvSpPr/>
            <p:nvPr/>
          </p:nvSpPr>
          <p:spPr>
            <a:xfrm>
              <a:off x="428625" y="4229100"/>
              <a:ext cx="3700463" cy="957263"/>
            </a:xfrm>
            <a:custGeom>
              <a:avLst/>
              <a:gdLst>
                <a:gd name="connsiteX0" fmla="*/ 71438 w 3700463"/>
                <a:gd name="connsiteY0" fmla="*/ 942975 h 957263"/>
                <a:gd name="connsiteX1" fmla="*/ 2771775 w 3700463"/>
                <a:gd name="connsiteY1" fmla="*/ 942975 h 957263"/>
                <a:gd name="connsiteX2" fmla="*/ 3700463 w 3700463"/>
                <a:gd name="connsiteY2" fmla="*/ 0 h 957263"/>
                <a:gd name="connsiteX3" fmla="*/ 0 w 3700463"/>
                <a:gd name="connsiteY3" fmla="*/ 957263 h 957263"/>
                <a:gd name="connsiteX4" fmla="*/ 71438 w 3700463"/>
                <a:gd name="connsiteY4" fmla="*/ 942975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463" h="957263">
                  <a:moveTo>
                    <a:pt x="71438" y="942975"/>
                  </a:moveTo>
                  <a:lnTo>
                    <a:pt x="2771775" y="942975"/>
                  </a:lnTo>
                  <a:lnTo>
                    <a:pt x="3700463" y="0"/>
                  </a:lnTo>
                  <a:lnTo>
                    <a:pt x="0" y="957263"/>
                  </a:lnTo>
                  <a:lnTo>
                    <a:pt x="71438" y="942975"/>
                  </a:lnTo>
                  <a:close/>
                </a:path>
              </a:pathLst>
            </a:cu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0" name="Přímá spojovací čára 91"/>
            <p:cNvCxnSpPr>
              <a:endCxn id="29" idx="2"/>
            </p:cNvCxnSpPr>
            <p:nvPr/>
          </p:nvCxnSpPr>
          <p:spPr>
            <a:xfrm flipV="1">
              <a:off x="2339752" y="4229100"/>
              <a:ext cx="1789336" cy="424036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čára 96"/>
            <p:cNvCxnSpPr>
              <a:endCxn id="8" idx="0"/>
            </p:cNvCxnSpPr>
            <p:nvPr/>
          </p:nvCxnSpPr>
          <p:spPr>
            <a:xfrm flipH="1" flipV="1">
              <a:off x="2286000" y="1985963"/>
              <a:ext cx="53752" cy="2667173"/>
            </a:xfrm>
            <a:prstGeom prst="line">
              <a:avLst/>
            </a:prstGeom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179513" y="161345"/>
            <a:ext cx="8254276" cy="1080119"/>
            <a:chOff x="179513" y="161345"/>
            <a:chExt cx="8254276" cy="1080119"/>
          </a:xfrm>
        </p:grpSpPr>
        <p:pic>
          <p:nvPicPr>
            <p:cNvPr id="10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61345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1259632" y="334904"/>
              <a:ext cx="7174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</a:t>
              </a:r>
              <a:r>
                <a:rPr lang="cs-CZ" sz="32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objem tělesa - příklad</a:t>
              </a:r>
            </a:p>
          </p:txBody>
        </p:sp>
      </p:grpSp>
      <p:sp>
        <p:nvSpPr>
          <p:cNvPr id="3" name="Obdélník 2"/>
          <p:cNvSpPr/>
          <p:nvPr/>
        </p:nvSpPr>
        <p:spPr>
          <a:xfrm>
            <a:off x="2655783" y="1132154"/>
            <a:ext cx="6308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Vypočítej </a:t>
            </a:r>
            <a:r>
              <a:rPr lang="cs-CZ" sz="2400" b="1" i="1" u="sng" dirty="0">
                <a:latin typeface="+mn-lt"/>
              </a:rPr>
              <a:t>V</a:t>
            </a:r>
            <a:r>
              <a:rPr lang="cs-CZ" sz="2400" dirty="0">
                <a:latin typeface="+mn-lt"/>
              </a:rPr>
              <a:t> pravidelného čtyřbokého jehlanu, jehož podstavná hrana </a:t>
            </a:r>
            <a:r>
              <a:rPr lang="cs-CZ" sz="2400" b="1" i="1" u="sng" dirty="0">
                <a:latin typeface="+mn-lt"/>
              </a:rPr>
              <a:t>a </a:t>
            </a:r>
            <a:r>
              <a:rPr lang="cs-CZ" sz="2400" dirty="0">
                <a:latin typeface="+mn-lt"/>
              </a:rPr>
              <a:t>=10 cm a boční hrana </a:t>
            </a:r>
            <a:r>
              <a:rPr lang="cs-CZ" sz="2400" b="1" i="1" u="sng" dirty="0">
                <a:latin typeface="+mn-lt"/>
              </a:rPr>
              <a:t>h</a:t>
            </a:r>
            <a:r>
              <a:rPr lang="cs-CZ" sz="2400" dirty="0">
                <a:latin typeface="+mn-lt"/>
              </a:rPr>
              <a:t> = 15 cm.</a:t>
            </a:r>
          </a:p>
        </p:txBody>
      </p:sp>
      <p:graphicFrame>
        <p:nvGraphicFramePr>
          <p:cNvPr id="46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306626"/>
              </p:ext>
            </p:extLst>
          </p:nvPr>
        </p:nvGraphicFramePr>
        <p:xfrm>
          <a:off x="5955826" y="5513158"/>
          <a:ext cx="2072558" cy="106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Rovnice" r:id="rId4" imgW="888840" imgH="457200" progId="Equation.3">
                  <p:embed/>
                </p:oleObj>
              </mc:Choice>
              <mc:Fallback>
                <p:oleObj name="Rovnice" r:id="rId4" imgW="888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5826" y="5513158"/>
                        <a:ext cx="2072558" cy="106698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ovéPole 46"/>
          <p:cNvSpPr txBox="1"/>
          <p:nvPr/>
        </p:nvSpPr>
        <p:spPr>
          <a:xfrm>
            <a:off x="3019781" y="2696072"/>
            <a:ext cx="4968552" cy="769441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1. Vypočítáme velikost úhlopříčky </a:t>
            </a:r>
            <a:r>
              <a:rPr lang="cs-CZ" sz="2200" b="1" i="1" u="sng" dirty="0">
                <a:solidFill>
                  <a:schemeClr val="tx1"/>
                </a:solidFill>
              </a:rPr>
              <a:t>u</a:t>
            </a:r>
            <a:r>
              <a:rPr lang="cs-CZ" sz="2200" dirty="0">
                <a:solidFill>
                  <a:schemeClr val="tx1"/>
                </a:solidFill>
              </a:rPr>
              <a:t> podstavy ( Pythagorova věta).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31398" y="4070792"/>
            <a:ext cx="7996398" cy="430887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2. Vypočítáme velikost výšky </a:t>
            </a:r>
            <a:r>
              <a:rPr lang="cs-CZ" sz="2200" b="1" i="1" u="sng" dirty="0">
                <a:solidFill>
                  <a:schemeClr val="tx1"/>
                </a:solidFill>
              </a:rPr>
              <a:t>v</a:t>
            </a:r>
            <a:r>
              <a:rPr lang="cs-CZ" sz="2200" dirty="0">
                <a:solidFill>
                  <a:schemeClr val="tx1"/>
                </a:solidFill>
              </a:rPr>
              <a:t>  ( Pythagorova věta).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877979" y="5156188"/>
            <a:ext cx="6084168" cy="769441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3. Dál počítáme dosazením do vzorce pro</a:t>
            </a:r>
          </a:p>
          <a:p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 objem jehlanu.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42043" y="2265339"/>
            <a:ext cx="194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u="sng" dirty="0">
                <a:solidFill>
                  <a:srgbClr val="C00000"/>
                </a:solidFill>
              </a:rPr>
              <a:t>Postup: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919484" y="3440299"/>
            <a:ext cx="2808312" cy="461665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u</a:t>
            </a:r>
            <a:r>
              <a:rPr lang="cs-CZ" sz="2400" baseline="30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= a</a:t>
            </a:r>
            <a:r>
              <a:rPr lang="cs-CZ" sz="2400" baseline="30000" dirty="0">
                <a:solidFill>
                  <a:schemeClr val="tx1"/>
                </a:solidFill>
              </a:rPr>
              <a:t>2 </a:t>
            </a:r>
            <a:r>
              <a:rPr lang="cs-CZ" sz="2400" dirty="0">
                <a:solidFill>
                  <a:schemeClr val="tx1"/>
                </a:solidFill>
              </a:rPr>
              <a:t>+ </a:t>
            </a:r>
            <a:r>
              <a:rPr lang="cs-CZ" sz="2400" dirty="0" err="1">
                <a:solidFill>
                  <a:schemeClr val="tx1"/>
                </a:solidFill>
              </a:rPr>
              <a:t>a</a:t>
            </a:r>
            <a:r>
              <a:rPr lang="cs-CZ" sz="2400" baseline="30000" dirty="0" err="1">
                <a:solidFill>
                  <a:schemeClr val="tx1"/>
                </a:solidFill>
              </a:rPr>
              <a:t>2</a:t>
            </a:r>
            <a:endParaRPr lang="cs-CZ" sz="2400" baseline="30000" dirty="0">
              <a:solidFill>
                <a:schemeClr val="tx1"/>
              </a:solidFill>
            </a:endParaRPr>
          </a:p>
        </p:txBody>
      </p:sp>
      <p:grpSp>
        <p:nvGrpSpPr>
          <p:cNvPr id="58" name="Skupina 57"/>
          <p:cNvGrpSpPr/>
          <p:nvPr/>
        </p:nvGrpSpPr>
        <p:grpSpPr>
          <a:xfrm>
            <a:off x="5945993" y="4564295"/>
            <a:ext cx="2808312" cy="760150"/>
            <a:chOff x="4716016" y="4077072"/>
            <a:chExt cx="2808312" cy="760150"/>
          </a:xfrm>
        </p:grpSpPr>
        <p:sp>
          <p:nvSpPr>
            <p:cNvPr id="59" name="TextovéPole 58"/>
            <p:cNvSpPr txBox="1"/>
            <p:nvPr/>
          </p:nvSpPr>
          <p:spPr>
            <a:xfrm>
              <a:off x="4716016" y="4221088"/>
              <a:ext cx="2808312" cy="46166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cs-CZ" sz="24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h</a:t>
              </a:r>
              <a:r>
                <a:rPr lang="cs-CZ" sz="24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cs-C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(   )</a:t>
              </a:r>
              <a:r>
                <a:rPr lang="cs-CZ" sz="24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60" name="Skupina 59"/>
            <p:cNvGrpSpPr/>
            <p:nvPr/>
          </p:nvGrpSpPr>
          <p:grpSpPr>
            <a:xfrm>
              <a:off x="6415064" y="4077072"/>
              <a:ext cx="360040" cy="760150"/>
              <a:chOff x="7244680" y="5045114"/>
              <a:chExt cx="360040" cy="760150"/>
            </a:xfrm>
          </p:grpSpPr>
          <p:sp>
            <p:nvSpPr>
              <p:cNvPr id="61" name="TextovéPole 60"/>
              <p:cNvSpPr txBox="1"/>
              <p:nvPr/>
            </p:nvSpPr>
            <p:spPr>
              <a:xfrm>
                <a:off x="7244680" y="5045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62" name="TextovéPole 61"/>
              <p:cNvSpPr txBox="1"/>
              <p:nvPr/>
            </p:nvSpPr>
            <p:spPr>
              <a:xfrm>
                <a:off x="7244680" y="540515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63" name="TextovéPole 62"/>
          <p:cNvSpPr txBox="1"/>
          <p:nvPr/>
        </p:nvSpPr>
        <p:spPr>
          <a:xfrm>
            <a:off x="1043608" y="6196872"/>
            <a:ext cx="3744416" cy="58477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i="1" u="sng" dirty="0">
                <a:solidFill>
                  <a:schemeClr val="tx1"/>
                </a:solidFill>
              </a:rPr>
              <a:t>V = 441 cm</a:t>
            </a:r>
            <a:r>
              <a:rPr lang="cs-CZ" sz="3200" b="1" i="1" u="sng" baseline="300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134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47" grpId="0"/>
      <p:bldP spid="48" grpId="0"/>
      <p:bldP spid="49" grpId="0"/>
      <p:bldP spid="4" grpId="0"/>
      <p:bldP spid="51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3074228" y="1098248"/>
            <a:ext cx="606977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Vypočítej </a:t>
            </a:r>
            <a:r>
              <a:rPr lang="cs-CZ" sz="2200" b="1" i="1" u="sng" dirty="0">
                <a:solidFill>
                  <a:schemeClr val="tx1"/>
                </a:solidFill>
              </a:rPr>
              <a:t>V</a:t>
            </a:r>
            <a:r>
              <a:rPr lang="cs-CZ" sz="2200" dirty="0">
                <a:solidFill>
                  <a:schemeClr val="tx1"/>
                </a:solidFill>
              </a:rPr>
              <a:t> pravidelného šestibokého jehlanu. 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1475656" y="36450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+mn-lt"/>
              </a:rPr>
              <a:t>6cm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1907704" y="11967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+mn-lt"/>
              </a:rPr>
              <a:t>v=8cm</a:t>
            </a:r>
          </a:p>
        </p:txBody>
      </p:sp>
      <p:grpSp>
        <p:nvGrpSpPr>
          <p:cNvPr id="123" name="Skupina 122"/>
          <p:cNvGrpSpPr/>
          <p:nvPr/>
        </p:nvGrpSpPr>
        <p:grpSpPr>
          <a:xfrm>
            <a:off x="539552" y="1412776"/>
            <a:ext cx="2592288" cy="2232248"/>
            <a:chOff x="1187624" y="1124744"/>
            <a:chExt cx="2592288" cy="2232248"/>
          </a:xfrm>
        </p:grpSpPr>
        <p:cxnSp>
          <p:nvCxnSpPr>
            <p:cNvPr id="54" name="Přímá spojovací čára 53"/>
            <p:cNvCxnSpPr/>
            <p:nvPr/>
          </p:nvCxnSpPr>
          <p:spPr>
            <a:xfrm>
              <a:off x="1907704" y="3356992"/>
              <a:ext cx="122413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čára 56"/>
            <p:cNvCxnSpPr/>
            <p:nvPr/>
          </p:nvCxnSpPr>
          <p:spPr>
            <a:xfrm flipV="1">
              <a:off x="3131840" y="3068960"/>
              <a:ext cx="648072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ovací čára 58"/>
            <p:cNvCxnSpPr/>
            <p:nvPr/>
          </p:nvCxnSpPr>
          <p:spPr>
            <a:xfrm flipH="1" flipV="1">
              <a:off x="3059832" y="2852936"/>
              <a:ext cx="720080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ovací čára 62"/>
            <p:cNvCxnSpPr/>
            <p:nvPr/>
          </p:nvCxnSpPr>
          <p:spPr>
            <a:xfrm flipH="1">
              <a:off x="1907704" y="2852936"/>
              <a:ext cx="115212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ovací čára 64"/>
            <p:cNvCxnSpPr/>
            <p:nvPr/>
          </p:nvCxnSpPr>
          <p:spPr>
            <a:xfrm flipH="1">
              <a:off x="1187624" y="2852936"/>
              <a:ext cx="735614" cy="28803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ovací čára 66"/>
            <p:cNvCxnSpPr/>
            <p:nvPr/>
          </p:nvCxnSpPr>
          <p:spPr>
            <a:xfrm>
              <a:off x="1187624" y="3140968"/>
              <a:ext cx="72008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ovací čára 101"/>
            <p:cNvCxnSpPr/>
            <p:nvPr/>
          </p:nvCxnSpPr>
          <p:spPr>
            <a:xfrm flipV="1">
              <a:off x="1907704" y="2852936"/>
              <a:ext cx="1152128" cy="50405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ovací čára 103"/>
            <p:cNvCxnSpPr/>
            <p:nvPr/>
          </p:nvCxnSpPr>
          <p:spPr>
            <a:xfrm>
              <a:off x="1907704" y="2852936"/>
              <a:ext cx="1224136" cy="50405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ovací čára 105"/>
            <p:cNvCxnSpPr/>
            <p:nvPr/>
          </p:nvCxnSpPr>
          <p:spPr>
            <a:xfrm flipV="1">
              <a:off x="1187624" y="3068960"/>
              <a:ext cx="2592288" cy="72008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ovací čára 107"/>
            <p:cNvCxnSpPr/>
            <p:nvPr/>
          </p:nvCxnSpPr>
          <p:spPr>
            <a:xfrm flipH="1" flipV="1">
              <a:off x="2483768" y="1124744"/>
              <a:ext cx="19052" cy="194897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ovací čára 111"/>
            <p:cNvCxnSpPr/>
            <p:nvPr/>
          </p:nvCxnSpPr>
          <p:spPr>
            <a:xfrm flipH="1">
              <a:off x="1187624" y="1124744"/>
              <a:ext cx="1296144" cy="20162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ovací čára 113"/>
            <p:cNvCxnSpPr/>
            <p:nvPr/>
          </p:nvCxnSpPr>
          <p:spPr>
            <a:xfrm flipH="1">
              <a:off x="1907704" y="1124744"/>
              <a:ext cx="576064" cy="22322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ovací čára 115"/>
            <p:cNvCxnSpPr/>
            <p:nvPr/>
          </p:nvCxnSpPr>
          <p:spPr>
            <a:xfrm>
              <a:off x="2483768" y="1124744"/>
              <a:ext cx="648072" cy="22322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ovací čára 117"/>
            <p:cNvCxnSpPr/>
            <p:nvPr/>
          </p:nvCxnSpPr>
          <p:spPr>
            <a:xfrm>
              <a:off x="2483768" y="1124744"/>
              <a:ext cx="1296144" cy="19442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ovací čára 119"/>
            <p:cNvCxnSpPr/>
            <p:nvPr/>
          </p:nvCxnSpPr>
          <p:spPr>
            <a:xfrm flipH="1">
              <a:off x="1907704" y="1124744"/>
              <a:ext cx="576064" cy="172819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ovací čára 121"/>
            <p:cNvCxnSpPr/>
            <p:nvPr/>
          </p:nvCxnSpPr>
          <p:spPr>
            <a:xfrm>
              <a:off x="2483768" y="1124744"/>
              <a:ext cx="576064" cy="172819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797585" y="4257640"/>
            <a:ext cx="1944216" cy="2162438"/>
            <a:chOff x="797585" y="4257640"/>
            <a:chExt cx="1944216" cy="2162438"/>
          </a:xfrm>
        </p:grpSpPr>
        <p:sp>
          <p:nvSpPr>
            <p:cNvPr id="76" name="Volný tvar 75"/>
            <p:cNvSpPr/>
            <p:nvPr/>
          </p:nvSpPr>
          <p:spPr>
            <a:xfrm>
              <a:off x="1785929" y="5078900"/>
              <a:ext cx="471487" cy="823913"/>
            </a:xfrm>
            <a:custGeom>
              <a:avLst/>
              <a:gdLst>
                <a:gd name="connsiteX0" fmla="*/ 0 w 471487"/>
                <a:gd name="connsiteY0" fmla="*/ 823913 h 823913"/>
                <a:gd name="connsiteX1" fmla="*/ 0 w 471487"/>
                <a:gd name="connsiteY1" fmla="*/ 0 h 823913"/>
                <a:gd name="connsiteX2" fmla="*/ 471487 w 471487"/>
                <a:gd name="connsiteY2" fmla="*/ 814388 h 823913"/>
                <a:gd name="connsiteX3" fmla="*/ 0 w 471487"/>
                <a:gd name="connsiteY3" fmla="*/ 823913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23913">
                  <a:moveTo>
                    <a:pt x="0" y="823913"/>
                  </a:moveTo>
                  <a:lnTo>
                    <a:pt x="0" y="0"/>
                  </a:lnTo>
                  <a:lnTo>
                    <a:pt x="471487" y="814388"/>
                  </a:lnTo>
                  <a:lnTo>
                    <a:pt x="0" y="823913"/>
                  </a:lnTo>
                  <a:close/>
                </a:path>
              </a:pathLst>
            </a:custGeom>
            <a:solidFill>
              <a:srgbClr val="C00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797585" y="4257640"/>
              <a:ext cx="1944216" cy="2162438"/>
              <a:chOff x="797585" y="4253026"/>
              <a:chExt cx="1944216" cy="2162438"/>
            </a:xfrm>
          </p:grpSpPr>
          <p:cxnSp>
            <p:nvCxnSpPr>
              <p:cNvPr id="130" name="Přímá spojovací čára 129"/>
              <p:cNvCxnSpPr>
                <a:stCxn id="124" idx="3"/>
                <a:endCxn id="124" idx="0"/>
              </p:cNvCxnSpPr>
              <p:nvPr/>
            </p:nvCxnSpPr>
            <p:spPr>
              <a:xfrm>
                <a:off x="797585" y="5081118"/>
                <a:ext cx="19442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Skupina 7"/>
              <p:cNvGrpSpPr/>
              <p:nvPr/>
            </p:nvGrpSpPr>
            <p:grpSpPr>
              <a:xfrm>
                <a:off x="797585" y="4253026"/>
                <a:ext cx="1944216" cy="2162438"/>
                <a:chOff x="792823" y="4240725"/>
                <a:chExt cx="1944216" cy="2162438"/>
              </a:xfrm>
            </p:grpSpPr>
            <p:sp>
              <p:nvSpPr>
                <p:cNvPr id="124" name="Šestiúhelník 123"/>
                <p:cNvSpPr/>
                <p:nvPr/>
              </p:nvSpPr>
              <p:spPr>
                <a:xfrm>
                  <a:off x="792823" y="4240725"/>
                  <a:ext cx="1944216" cy="1656184"/>
                </a:xfrm>
                <a:prstGeom prst="hexagon">
                  <a:avLst>
                    <a:gd name="adj" fmla="val 29313"/>
                    <a:gd name="vf" fmla="val 11547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67" name="Skupina 166"/>
                <p:cNvGrpSpPr/>
                <p:nvPr/>
              </p:nvGrpSpPr>
              <p:grpSpPr>
                <a:xfrm>
                  <a:off x="1230909" y="4240725"/>
                  <a:ext cx="1039232" cy="2162438"/>
                  <a:chOff x="3964816" y="1628800"/>
                  <a:chExt cx="1039232" cy="2162438"/>
                </a:xfrm>
              </p:grpSpPr>
              <p:cxnSp>
                <p:nvCxnSpPr>
                  <p:cNvPr id="126" name="Přímá spojovací čára 125"/>
                  <p:cNvCxnSpPr>
                    <a:stCxn id="124" idx="2"/>
                    <a:endCxn id="124" idx="5"/>
                  </p:cNvCxnSpPr>
                  <p:nvPr/>
                </p:nvCxnSpPr>
                <p:spPr>
                  <a:xfrm flipV="1">
                    <a:off x="4030786" y="1628800"/>
                    <a:ext cx="973262" cy="165618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Přímá spojovací čára 127"/>
                  <p:cNvCxnSpPr>
                    <a:stCxn id="124" idx="4"/>
                    <a:endCxn id="124" idx="1"/>
                  </p:cNvCxnSpPr>
                  <p:nvPr/>
                </p:nvCxnSpPr>
                <p:spPr>
                  <a:xfrm>
                    <a:off x="4030786" y="1628800"/>
                    <a:ext cx="973262" cy="165618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Přímá spojovací čára 151"/>
                  <p:cNvCxnSpPr/>
                  <p:nvPr/>
                </p:nvCxnSpPr>
                <p:spPr>
                  <a:xfrm>
                    <a:off x="4520554" y="2492896"/>
                    <a:ext cx="0" cy="792088"/>
                  </a:xfrm>
                  <a:prstGeom prst="line">
                    <a:avLst/>
                  </a:prstGeom>
                  <a:ln w="22225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TextovéPole 156"/>
                  <p:cNvSpPr txBox="1"/>
                  <p:nvPr/>
                </p:nvSpPr>
                <p:spPr>
                  <a:xfrm>
                    <a:off x="3964816" y="3391128"/>
                    <a:ext cx="7200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2000" dirty="0">
                        <a:latin typeface="+mn-lt"/>
                      </a:rPr>
                      <a:t>6cm</a:t>
                    </a:r>
                  </a:p>
                </p:txBody>
              </p:sp>
              <p:sp>
                <p:nvSpPr>
                  <p:cNvPr id="158" name="TextovéPole 157"/>
                  <p:cNvSpPr txBox="1"/>
                  <p:nvPr/>
                </p:nvSpPr>
                <p:spPr>
                  <a:xfrm>
                    <a:off x="4534842" y="2852936"/>
                    <a:ext cx="4320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2000" dirty="0" err="1">
                        <a:solidFill>
                          <a:srgbClr val="C00000"/>
                        </a:solidFill>
                        <a:latin typeface="Comic Sans MS" pitchFamily="66" charset="0"/>
                      </a:rPr>
                      <a:t>v</a:t>
                    </a:r>
                    <a:r>
                      <a:rPr lang="cs-CZ" sz="2000" baseline="-25000" dirty="0" err="1">
                        <a:solidFill>
                          <a:srgbClr val="C00000"/>
                        </a:solidFill>
                        <a:latin typeface="Comic Sans MS" pitchFamily="66" charset="0"/>
                      </a:rPr>
                      <a:t>a</a:t>
                    </a:r>
                    <a:endParaRPr lang="cs-CZ" sz="2000" baseline="-25000" dirty="0">
                      <a:solidFill>
                        <a:srgbClr val="C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</p:grpSp>
        <p:sp>
          <p:nvSpPr>
            <p:cNvPr id="73" name="TextovéPole 72"/>
            <p:cNvSpPr txBox="1"/>
            <p:nvPr/>
          </p:nvSpPr>
          <p:spPr>
            <a:xfrm rot="3480804">
              <a:off x="1788245" y="52227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+mn-lt"/>
                </a:rPr>
                <a:t>6cm</a:t>
              </a:r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1643873" y="5963292"/>
              <a:ext cx="93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Comic Sans MS" pitchFamily="66" charset="0"/>
                </a:rPr>
                <a:t>    </a:t>
              </a:r>
              <a:r>
                <a:rPr lang="cs-CZ" dirty="0">
                  <a:solidFill>
                    <a:srgbClr val="C00000"/>
                  </a:solidFill>
                  <a:latin typeface="+mn-lt"/>
                </a:rPr>
                <a:t>3cm</a:t>
              </a:r>
            </a:p>
          </p:txBody>
        </p:sp>
      </p:grpSp>
      <p:sp>
        <p:nvSpPr>
          <p:cNvPr id="66" name="Tlačítko akce: Zpět nebo Předchozí 65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Tlačítko akce: Dopředu nebo Další 73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5" name="Skupina 74"/>
          <p:cNvGrpSpPr/>
          <p:nvPr/>
        </p:nvGrpSpPr>
        <p:grpSpPr>
          <a:xfrm>
            <a:off x="179513" y="161345"/>
            <a:ext cx="8254276" cy="1080119"/>
            <a:chOff x="179513" y="161345"/>
            <a:chExt cx="8254276" cy="1080119"/>
          </a:xfrm>
        </p:grpSpPr>
        <p:pic>
          <p:nvPicPr>
            <p:cNvPr id="79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61345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ovéPole 79"/>
            <p:cNvSpPr txBox="1"/>
            <p:nvPr/>
          </p:nvSpPr>
          <p:spPr>
            <a:xfrm>
              <a:off x="1259632" y="334904"/>
              <a:ext cx="7174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</a:t>
              </a:r>
              <a:r>
                <a:rPr lang="cs-CZ" sz="32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objem tělesa - příklad</a:t>
              </a:r>
            </a:p>
          </p:txBody>
        </p:sp>
      </p:grpSp>
      <p:sp>
        <p:nvSpPr>
          <p:cNvPr id="3" name="Obdélník 2"/>
          <p:cNvSpPr/>
          <p:nvPr/>
        </p:nvSpPr>
        <p:spPr>
          <a:xfrm>
            <a:off x="2649936" y="1590938"/>
            <a:ext cx="6648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sz="2000" dirty="0">
                <a:solidFill>
                  <a:srgbClr val="C00000"/>
                </a:solidFill>
                <a:latin typeface="+mn-lt"/>
              </a:rPr>
              <a:t>Podstava se  skládá z 6 shodných rovnostranných trojúhelníků. Pro výpočet obsahu jednoho musíme </a:t>
            </a:r>
          </a:p>
          <a:p>
            <a:r>
              <a:rPr lang="cs-CZ" sz="2000" dirty="0">
                <a:solidFill>
                  <a:srgbClr val="C00000"/>
                </a:solidFill>
                <a:latin typeface="+mn-lt"/>
              </a:rPr>
              <a:t>     vypočítat nejprve jeho výšku.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96364" y="3425398"/>
            <a:ext cx="401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cs-CZ" sz="2000" dirty="0">
                <a:solidFill>
                  <a:srgbClr val="C00000"/>
                </a:solidFill>
                <a:latin typeface="+mn-lt"/>
              </a:rPr>
              <a:t>. Vypočítáme obsah podstavy </a:t>
            </a:r>
            <a:r>
              <a:rPr lang="cs-CZ" sz="2000" dirty="0" err="1">
                <a:solidFill>
                  <a:srgbClr val="C00000"/>
                </a:solidFill>
                <a:latin typeface="+mn-lt"/>
              </a:rPr>
              <a:t>S</a:t>
            </a:r>
            <a:r>
              <a:rPr lang="cs-CZ" sz="2000" baseline="-25000" dirty="0" err="1">
                <a:solidFill>
                  <a:srgbClr val="C00000"/>
                </a:solidFill>
                <a:latin typeface="+mn-lt"/>
              </a:rPr>
              <a:t>p</a:t>
            </a:r>
            <a:endParaRPr lang="cs-CZ" sz="2000" baseline="-250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26968"/>
              </p:ext>
            </p:extLst>
          </p:nvPr>
        </p:nvGraphicFramePr>
        <p:xfrm>
          <a:off x="3956994" y="3874200"/>
          <a:ext cx="4304239" cy="82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Rovnice" r:id="rId4" imgW="2323800" imgH="444240" progId="Equation.3">
                  <p:embed/>
                </p:oleObj>
              </mc:Choice>
              <mc:Fallback>
                <p:oleObj name="Rovnice" r:id="rId4" imgW="23238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6994" y="3874200"/>
                        <a:ext cx="4304239" cy="82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k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60315"/>
              </p:ext>
            </p:extLst>
          </p:nvPr>
        </p:nvGraphicFramePr>
        <p:xfrm>
          <a:off x="3074228" y="5346863"/>
          <a:ext cx="59483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Rovnice" r:id="rId6" imgW="2552400" imgH="457200" progId="Equation.3">
                  <p:embed/>
                </p:oleObj>
              </mc:Choice>
              <mc:Fallback>
                <p:oleObj name="Rovnice" r:id="rId6" imgW="2552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74228" y="5346863"/>
                        <a:ext cx="5948362" cy="10668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2951241" y="4734603"/>
            <a:ext cx="6045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+mn-lt"/>
              </a:rPr>
              <a:t>3. Vypočítáme objem jehlanu dosazením do vzorce.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654216"/>
              </p:ext>
            </p:extLst>
          </p:nvPr>
        </p:nvGraphicFramePr>
        <p:xfrm>
          <a:off x="4084590" y="2702152"/>
          <a:ext cx="3633314" cy="5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Rovnice" r:id="rId8" imgW="1854000" imgH="266400" progId="Equation.3">
                  <p:embed/>
                </p:oleObj>
              </mc:Choice>
              <mc:Fallback>
                <p:oleObj name="Rovnice" r:id="rId8" imgW="185400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4590" y="2702152"/>
                        <a:ext cx="3633314" cy="5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82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7" grpId="0"/>
      <p:bldP spid="78" grpId="0"/>
      <p:bldP spid="66" grpId="0" animBg="1"/>
      <p:bldP spid="74" grpId="0" animBg="1"/>
      <p:bldP spid="3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79513" y="188641"/>
            <a:ext cx="7200799" cy="1080119"/>
            <a:chOff x="179513" y="188641"/>
            <a:chExt cx="7200799" cy="1080119"/>
          </a:xfrm>
        </p:grpSpPr>
        <p:pic>
          <p:nvPicPr>
            <p:cNvPr id="2229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komolý jehlan</a:t>
              </a:r>
            </a:p>
          </p:txBody>
        </p:sp>
      </p:grpSp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5294" y="1268760"/>
            <a:ext cx="3800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Tx/>
            </a:pPr>
            <a:r>
              <a:rPr lang="cs-CZ" altLang="cs-CZ" sz="2400" dirty="0">
                <a:latin typeface="+mn-lt"/>
              </a:rPr>
              <a:t>Pokud boční hrany jehlanu protneme rovinou, která je rovnoběžná s jeho podstavou: </a:t>
            </a:r>
          </a:p>
        </p:txBody>
      </p:sp>
      <p:pic>
        <p:nvPicPr>
          <p:cNvPr id="3074" name="Picture 2" descr="http://www.aristoteles.cz/matematika/stereometrie/komoly_jehl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" y="3845298"/>
            <a:ext cx="155774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46" y="1550977"/>
            <a:ext cx="45624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36927"/>
            <a:ext cx="1310063" cy="128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exchange.autodesk.com/autocad/csy/online-help/ACD/2012/CSY/attachments/ill_22_pyramid_frustu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56" y="5190216"/>
            <a:ext cx="1743691" cy="133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067144" y="5686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2400" b="1" dirty="0"/>
              <a:t>vzniknou dvě tělesa – </a:t>
            </a:r>
            <a:r>
              <a:rPr lang="cs-CZ" altLang="cs-CZ" sz="2400" b="1" i="1" dirty="0">
                <a:solidFill>
                  <a:srgbClr val="C00000"/>
                </a:solidFill>
              </a:rPr>
              <a:t>komolý jehlan</a:t>
            </a:r>
            <a:r>
              <a:rPr lang="cs-CZ" altLang="cs-CZ" sz="2400" b="1" dirty="0"/>
              <a:t> a </a:t>
            </a:r>
            <a:r>
              <a:rPr lang="cs-CZ" altLang="cs-CZ" sz="2400" b="1" i="1" dirty="0">
                <a:solidFill>
                  <a:schemeClr val="accent2"/>
                </a:solidFill>
              </a:rPr>
              <a:t>doplňkový jehlan</a:t>
            </a:r>
            <a:r>
              <a:rPr lang="cs-CZ" altLang="cs-CZ" sz="2400" b="1" dirty="0"/>
              <a:t>.</a:t>
            </a:r>
            <a:endParaRPr lang="cs-CZ" sz="24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1827156" y="2724623"/>
            <a:ext cx="3896972" cy="1683696"/>
            <a:chOff x="1827156" y="2737666"/>
            <a:chExt cx="3896972" cy="1683696"/>
          </a:xfrm>
        </p:grpSpPr>
        <p:cxnSp>
          <p:nvCxnSpPr>
            <p:cNvPr id="9" name="Přímá spojnice se šipkou 8"/>
            <p:cNvCxnSpPr/>
            <p:nvPr/>
          </p:nvCxnSpPr>
          <p:spPr>
            <a:xfrm>
              <a:off x="1827156" y="2737666"/>
              <a:ext cx="3896972" cy="172762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>
              <a:off x="1827156" y="2737666"/>
              <a:ext cx="3248900" cy="168369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Přímá spojnice se šipkou 12"/>
          <p:cNvCxnSpPr/>
          <p:nvPr/>
        </p:nvCxnSpPr>
        <p:spPr>
          <a:xfrm flipH="1" flipV="1">
            <a:off x="6868531" y="4717216"/>
            <a:ext cx="799813" cy="108804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louk 13"/>
          <p:cNvSpPr/>
          <p:nvPr/>
        </p:nvSpPr>
        <p:spPr>
          <a:xfrm>
            <a:off x="6023723" y="2564904"/>
            <a:ext cx="3042598" cy="3960440"/>
          </a:xfrm>
          <a:prstGeom prst="arc">
            <a:avLst>
              <a:gd name="adj1" fmla="val 16200000"/>
              <a:gd name="adj2" fmla="val 4214716"/>
            </a:avLst>
          </a:prstGeom>
          <a:ln w="3175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85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899592" y="1738069"/>
            <a:ext cx="46085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cs-CZ" altLang="cs-CZ" sz="2400" dirty="0">
                <a:latin typeface="+mn-lt"/>
              </a:rPr>
              <a:t>Vzdálenost rovin obou podstav</a:t>
            </a:r>
          </a:p>
          <a:p>
            <a:pPr marL="0" indent="0">
              <a:spcBef>
                <a:spcPct val="50000"/>
              </a:spcBef>
            </a:pPr>
            <a:r>
              <a:rPr lang="cs-CZ" altLang="cs-CZ" sz="2400" dirty="0">
                <a:latin typeface="+mn-lt"/>
              </a:rPr>
              <a:t>je </a:t>
            </a:r>
            <a:r>
              <a:rPr lang="cs-CZ" altLang="cs-CZ" sz="2400" b="1" i="1" dirty="0">
                <a:solidFill>
                  <a:srgbClr val="C00000"/>
                </a:solidFill>
                <a:latin typeface="+mn-lt"/>
              </a:rPr>
              <a:t>výška komolého jehlanu</a:t>
            </a:r>
            <a:r>
              <a:rPr lang="cs-CZ" altLang="cs-CZ" sz="2400" dirty="0">
                <a:latin typeface="+mn-lt"/>
              </a:rPr>
              <a:t>.</a:t>
            </a:r>
          </a:p>
        </p:txBody>
      </p:sp>
      <p:pic>
        <p:nvPicPr>
          <p:cNvPr id="1028" name="Picture 4" descr="http://www.vyukovematerialy.cz/matika/9/jehlan/komol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68" y="1268761"/>
            <a:ext cx="29167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107504" y="0"/>
            <a:ext cx="7200799" cy="1080119"/>
            <a:chOff x="179513" y="188641"/>
            <a:chExt cx="7200799" cy="1080119"/>
          </a:xfrm>
        </p:grpSpPr>
        <p:pic>
          <p:nvPicPr>
            <p:cNvPr id="11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komolý jehlan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" y="3068960"/>
            <a:ext cx="40195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64088" y="4509120"/>
            <a:ext cx="324036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Síť komolého jehlanu</a:t>
            </a:r>
          </a:p>
        </p:txBody>
      </p:sp>
      <p:sp>
        <p:nvSpPr>
          <p:cNvPr id="16" name="Tlačítko akce: Zpět nebo Předchozí 15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lačítko akce: Dopředu nebo Další 16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8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/>
      <p:bldP spid="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79513" y="188641"/>
            <a:ext cx="7200799" cy="1080119"/>
            <a:chOff x="179513" y="188641"/>
            <a:chExt cx="7200799" cy="1080119"/>
          </a:xfrm>
        </p:grpSpPr>
        <p:pic>
          <p:nvPicPr>
            <p:cNvPr id="10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shrnutí</a:t>
              </a:r>
            </a:p>
          </p:txBody>
        </p:sp>
      </p:grpSp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00181" y="1249077"/>
            <a:ext cx="527440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Povrch jehlanu:</a:t>
            </a:r>
          </a:p>
          <a:p>
            <a:endParaRPr lang="cs-CZ" sz="2400" b="1" u="sng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cs-CZ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         </a:t>
            </a:r>
            <a:r>
              <a:rPr lang="cs-CZ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S = </a:t>
            </a:r>
            <a:r>
              <a:rPr lang="cs-CZ" sz="3600" b="1" dirty="0" err="1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Sp</a:t>
            </a:r>
            <a:r>
              <a:rPr lang="cs-CZ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 + </a:t>
            </a:r>
            <a:r>
              <a:rPr lang="cs-CZ" sz="3600" b="1" dirty="0" err="1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Spl</a:t>
            </a:r>
            <a:endParaRPr lang="cs-CZ" sz="3600" b="1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cs-CZ" sz="2400" dirty="0" err="1">
                <a:latin typeface="+mn-lt"/>
                <a:cs typeface="Times New Roman" pitchFamily="18" charset="0"/>
              </a:rPr>
              <a:t>Sp</a:t>
            </a:r>
            <a:r>
              <a:rPr lang="cs-CZ" sz="2400" dirty="0">
                <a:latin typeface="+mn-lt"/>
                <a:cs typeface="Times New Roman" pitchFamily="18" charset="0"/>
              </a:rPr>
              <a:t>  … obsah podstavy</a:t>
            </a:r>
          </a:p>
          <a:p>
            <a:r>
              <a:rPr lang="cs-CZ" sz="2400" dirty="0" err="1">
                <a:latin typeface="+mn-lt"/>
                <a:cs typeface="Times New Roman" pitchFamily="18" charset="0"/>
              </a:rPr>
              <a:t>Spl</a:t>
            </a:r>
            <a:r>
              <a:rPr lang="cs-CZ" sz="2400" dirty="0">
                <a:latin typeface="+mn-lt"/>
                <a:cs typeface="Times New Roman" pitchFamily="18" charset="0"/>
              </a:rPr>
              <a:t> … obsah pláště (= součet obsahů všech trojúhelníků, které tvoří boční stěny jehlanu)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4666623" y="4009801"/>
                <a:ext cx="4572000" cy="20963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cs-CZ" sz="2400" b="1" u="sng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Objem jehlanu:</a:t>
                </a:r>
              </a:p>
              <a:p>
                <a:endParaRPr lang="cs-CZ" sz="2400" b="1" u="sng" dirty="0">
                  <a:solidFill>
                    <a:srgbClr val="C00000"/>
                  </a:solidFill>
                  <a:latin typeface="Comic Sans MS" panose="030F0702030302020204" pitchFamily="66" charset="0"/>
                  <a:cs typeface="Times New Roman" pitchFamily="18" charset="0"/>
                </a:endParaRPr>
              </a:p>
              <a:p>
                <a:r>
                  <a:rPr lang="cs-CZ" sz="3200" b="1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   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32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32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cs-CZ" sz="32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cs-CZ" sz="32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𝑺𝒑</m:t>
                    </m:r>
                    <m:r>
                      <a:rPr lang="cs-CZ" sz="32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 . </m:t>
                    </m:r>
                    <m:r>
                      <a:rPr lang="cs-CZ" sz="3200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𝒗</m:t>
                    </m:r>
                  </m:oMath>
                </a14:m>
                <a:endParaRPr lang="cs-CZ" sz="3200" b="1" dirty="0">
                  <a:solidFill>
                    <a:srgbClr val="C00000"/>
                  </a:solidFill>
                  <a:latin typeface="Comic Sans MS" panose="030F0702030302020204" pitchFamily="66" charset="0"/>
                  <a:cs typeface="Times New Roman" pitchFamily="18" charset="0"/>
                </a:endParaRPr>
              </a:p>
              <a:p>
                <a:endParaRPr lang="cs-CZ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sz="2400" dirty="0">
                    <a:latin typeface="+mn-lt"/>
                    <a:cs typeface="Times New Roman" pitchFamily="18" charset="0"/>
                  </a:rPr>
                  <a:t>v … výška jehlanu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623" y="4009801"/>
                <a:ext cx="4572000" cy="2096343"/>
              </a:xfrm>
              <a:prstGeom prst="rect">
                <a:avLst/>
              </a:prstGeom>
              <a:blipFill rotWithShape="0">
                <a:blip r:embed="rId3"/>
                <a:stretch>
                  <a:fillRect l="-2133" t="-2326" b="-58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Skupina 15"/>
          <p:cNvGrpSpPr/>
          <p:nvPr/>
        </p:nvGrpSpPr>
        <p:grpSpPr>
          <a:xfrm>
            <a:off x="5076056" y="1164689"/>
            <a:ext cx="4320480" cy="2760724"/>
            <a:chOff x="-49397" y="3081720"/>
            <a:chExt cx="3052498" cy="1751538"/>
          </a:xfrm>
        </p:grpSpPr>
        <p:pic>
          <p:nvPicPr>
            <p:cNvPr id="17" name="Obrázek 1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AFAF8"/>
                </a:clrFrom>
                <a:clrTo>
                  <a:srgbClr val="FAFA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7"/>
            <a:stretch/>
          </p:blipFill>
          <p:spPr>
            <a:xfrm>
              <a:off x="-49397" y="3081720"/>
              <a:ext cx="3052498" cy="1751538"/>
            </a:xfrm>
            <a:prstGeom prst="rect">
              <a:avLst/>
            </a:prstGeom>
          </p:spPr>
        </p:pic>
        <p:cxnSp>
          <p:nvCxnSpPr>
            <p:cNvPr id="18" name="Přímá spojnice 17"/>
            <p:cNvCxnSpPr/>
            <p:nvPr/>
          </p:nvCxnSpPr>
          <p:spPr>
            <a:xfrm>
              <a:off x="1403648" y="3344964"/>
              <a:ext cx="0" cy="115212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kupina 5"/>
          <p:cNvGrpSpPr/>
          <p:nvPr/>
        </p:nvGrpSpPr>
        <p:grpSpPr>
          <a:xfrm>
            <a:off x="395536" y="4238781"/>
            <a:ext cx="3654449" cy="2452941"/>
            <a:chOff x="395536" y="4238781"/>
            <a:chExt cx="3654449" cy="2452941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238781"/>
              <a:ext cx="3654449" cy="182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1299664" y="6230057"/>
              <a:ext cx="19992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400" b="1" u="sng" dirty="0">
                  <a:solidFill>
                    <a:srgbClr val="C00000"/>
                  </a:solidFill>
                  <a:latin typeface="Comic Sans MS" panose="030F0702030302020204" pitchFamily="66" charset="0"/>
                  <a:cs typeface="Times New Roman" pitchFamily="18" charset="0"/>
                </a:rPr>
                <a:t>Síť jehlanu: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964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8" name="Picture 2" descr="https://encrypted-tbn1.gstatic.com/images?q=tbn:ANd9GcSQNeNDBjqQSTnJNsWG3BaiwPh_ZWWTiH6A4zOvR4_MpOcT2b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322643"/>
            <a:ext cx="8280920" cy="620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79513" y="188641"/>
            <a:ext cx="7200799" cy="1080119"/>
            <a:chOff x="179513" y="188641"/>
            <a:chExt cx="7200799" cy="1080119"/>
          </a:xfrm>
        </p:grpSpPr>
        <p:pic>
          <p:nvPicPr>
            <p:cNvPr id="2229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popis tělesa</a:t>
              </a:r>
            </a:p>
          </p:txBody>
        </p:sp>
      </p:grpSp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9512" y="1340768"/>
            <a:ext cx="9321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0000"/>
                </a:solidFill>
                <a:latin typeface="+mn-lt"/>
              </a:rPr>
              <a:t>Jehlan </a:t>
            </a: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je těleso s jednou podstavou, kterou může být trojúhelník, čtyřúhelník ( čtverec, obdélník,...), pětiúhelník,.....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75753" y="2918133"/>
            <a:ext cx="4452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Bočními stěnami jehlanu jsou trojúhelníky.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90350" y="4218740"/>
            <a:ext cx="4326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Má-li jehlan </a:t>
            </a:r>
            <a:r>
              <a:rPr lang="cs-CZ" altLang="cs-CZ" sz="2400" b="1" dirty="0">
                <a:solidFill>
                  <a:srgbClr val="000000"/>
                </a:solidFill>
                <a:latin typeface="+mn-lt"/>
              </a:rPr>
              <a:t>n </a:t>
            </a: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bočních stěn, </a:t>
            </a:r>
          </a:p>
          <a:p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nazývá se </a:t>
            </a:r>
            <a:r>
              <a:rPr lang="cs-CZ" altLang="cs-CZ" sz="2400" b="1" dirty="0">
                <a:solidFill>
                  <a:srgbClr val="000000"/>
                </a:solidFill>
                <a:latin typeface="+mn-lt"/>
              </a:rPr>
              <a:t>jehlan n-</a:t>
            </a:r>
            <a:r>
              <a:rPr lang="cs-CZ" altLang="cs-CZ" sz="2400" b="1" dirty="0" err="1">
                <a:solidFill>
                  <a:srgbClr val="000000"/>
                </a:solidFill>
                <a:latin typeface="+mn-lt"/>
              </a:rPr>
              <a:t>boký</a:t>
            </a:r>
            <a:r>
              <a:rPr lang="cs-CZ" altLang="cs-CZ" sz="2400" b="1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pic>
        <p:nvPicPr>
          <p:cNvPr id="215048" name="Picture 8" descr="https://upload.wikimedia.org/wikipedia/commons/thumb/f/fc/Tetrahedron.svg/2000px-Tetrahedr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22" y="5228303"/>
            <a:ext cx="1562826" cy="148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0" name="Picture 10" descr="http://program.autiste.cz/images/aplikace/matematika/geometrie/350x350/jehl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30" y="166907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305615" y="3925579"/>
            <a:ext cx="2170272" cy="2045970"/>
            <a:chOff x="320" y="1064"/>
            <a:chExt cx="1519" cy="1432"/>
          </a:xfrm>
        </p:grpSpPr>
        <p:sp>
          <p:nvSpPr>
            <p:cNvPr id="33" name="Freeform 3"/>
            <p:cNvSpPr>
              <a:spLocks/>
            </p:cNvSpPr>
            <p:nvPr/>
          </p:nvSpPr>
          <p:spPr bwMode="auto">
            <a:xfrm>
              <a:off x="320" y="2058"/>
              <a:ext cx="760" cy="438"/>
            </a:xfrm>
            <a:custGeom>
              <a:avLst/>
              <a:gdLst>
                <a:gd name="T0" fmla="*/ 1 w 760"/>
                <a:gd name="T1" fmla="*/ 0 h 438"/>
                <a:gd name="T2" fmla="*/ 759 w 760"/>
                <a:gd name="T3" fmla="*/ 0 h 438"/>
                <a:gd name="T4" fmla="*/ 759 w 760"/>
                <a:gd name="T5" fmla="*/ 436 h 438"/>
                <a:gd name="T6" fmla="*/ 759 w 760"/>
                <a:gd name="T7" fmla="*/ 437 h 438"/>
                <a:gd name="T8" fmla="*/ 0 w 760"/>
                <a:gd name="T9" fmla="*/ 0 h 438"/>
                <a:gd name="T10" fmla="*/ 1 w 760"/>
                <a:gd name="T11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0" h="438">
                  <a:moveTo>
                    <a:pt x="1" y="0"/>
                  </a:moveTo>
                  <a:lnTo>
                    <a:pt x="759" y="0"/>
                  </a:lnTo>
                  <a:lnTo>
                    <a:pt x="759" y="436"/>
                  </a:lnTo>
                  <a:lnTo>
                    <a:pt x="759" y="437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Freeform 4"/>
            <p:cNvSpPr>
              <a:spLocks/>
            </p:cNvSpPr>
            <p:nvPr/>
          </p:nvSpPr>
          <p:spPr bwMode="auto">
            <a:xfrm>
              <a:off x="321" y="1067"/>
              <a:ext cx="759" cy="992"/>
            </a:xfrm>
            <a:custGeom>
              <a:avLst/>
              <a:gdLst>
                <a:gd name="T0" fmla="*/ 758 w 759"/>
                <a:gd name="T1" fmla="*/ 991 h 992"/>
                <a:gd name="T2" fmla="*/ 0 w 759"/>
                <a:gd name="T3" fmla="*/ 991 h 992"/>
                <a:gd name="T4" fmla="*/ 758 w 759"/>
                <a:gd name="T5" fmla="*/ 0 h 992"/>
                <a:gd name="T6" fmla="*/ 758 w 759"/>
                <a:gd name="T7" fmla="*/ 991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9" h="992">
                  <a:moveTo>
                    <a:pt x="758" y="991"/>
                  </a:moveTo>
                  <a:lnTo>
                    <a:pt x="0" y="991"/>
                  </a:lnTo>
                  <a:lnTo>
                    <a:pt x="758" y="0"/>
                  </a:lnTo>
                  <a:lnTo>
                    <a:pt x="758" y="991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1079" y="1067"/>
              <a:ext cx="760" cy="992"/>
            </a:xfrm>
            <a:custGeom>
              <a:avLst/>
              <a:gdLst>
                <a:gd name="T0" fmla="*/ 0 w 760"/>
                <a:gd name="T1" fmla="*/ 0 h 992"/>
                <a:gd name="T2" fmla="*/ 759 w 760"/>
                <a:gd name="T3" fmla="*/ 990 h 992"/>
                <a:gd name="T4" fmla="*/ 0 w 760"/>
                <a:gd name="T5" fmla="*/ 991 h 992"/>
                <a:gd name="T6" fmla="*/ 0 w 760"/>
                <a:gd name="T7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0" h="992">
                  <a:moveTo>
                    <a:pt x="0" y="0"/>
                  </a:moveTo>
                  <a:lnTo>
                    <a:pt x="759" y="990"/>
                  </a:lnTo>
                  <a:lnTo>
                    <a:pt x="0" y="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079" y="2057"/>
              <a:ext cx="760" cy="438"/>
            </a:xfrm>
            <a:custGeom>
              <a:avLst/>
              <a:gdLst>
                <a:gd name="T0" fmla="*/ 0 w 760"/>
                <a:gd name="T1" fmla="*/ 1 h 438"/>
                <a:gd name="T2" fmla="*/ 759 w 760"/>
                <a:gd name="T3" fmla="*/ 0 h 438"/>
                <a:gd name="T4" fmla="*/ 0 w 760"/>
                <a:gd name="T5" fmla="*/ 437 h 438"/>
                <a:gd name="T6" fmla="*/ 0 w 760"/>
                <a:gd name="T7" fmla="*/ 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0" h="438">
                  <a:moveTo>
                    <a:pt x="0" y="1"/>
                  </a:moveTo>
                  <a:lnTo>
                    <a:pt x="759" y="0"/>
                  </a:lnTo>
                  <a:lnTo>
                    <a:pt x="0" y="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320" y="2058"/>
              <a:ext cx="1518" cy="437"/>
            </a:xfrm>
            <a:custGeom>
              <a:avLst/>
              <a:gdLst>
                <a:gd name="T0" fmla="*/ 1518 w 1518"/>
                <a:gd name="T1" fmla="*/ 0 h 437"/>
                <a:gd name="T2" fmla="*/ 759 w 1518"/>
                <a:gd name="T3" fmla="*/ 436 h 437"/>
                <a:gd name="T4" fmla="*/ 759 w 1518"/>
                <a:gd name="T5" fmla="*/ 437 h 437"/>
                <a:gd name="T6" fmla="*/ 0 w 1518"/>
                <a:gd name="T7" fmla="*/ 0 h 437"/>
                <a:gd name="T8" fmla="*/ 1 w 1518"/>
                <a:gd name="T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8" h="437">
                  <a:moveTo>
                    <a:pt x="1518" y="0"/>
                  </a:moveTo>
                  <a:lnTo>
                    <a:pt x="759" y="436"/>
                  </a:lnTo>
                  <a:lnTo>
                    <a:pt x="759" y="437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320" y="1066"/>
              <a:ext cx="759" cy="992"/>
            </a:xfrm>
            <a:custGeom>
              <a:avLst/>
              <a:gdLst>
                <a:gd name="T0" fmla="*/ 759 w 759"/>
                <a:gd name="T1" fmla="*/ 0 h 992"/>
                <a:gd name="T2" fmla="*/ 1 w 759"/>
                <a:gd name="T3" fmla="*/ 992 h 992"/>
                <a:gd name="T4" fmla="*/ 0 w 759"/>
                <a:gd name="T5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9" h="992">
                  <a:moveTo>
                    <a:pt x="759" y="0"/>
                  </a:moveTo>
                  <a:lnTo>
                    <a:pt x="1" y="992"/>
                  </a:lnTo>
                  <a:lnTo>
                    <a:pt x="0" y="99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1072" y="1064"/>
              <a:ext cx="760" cy="9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079" y="1066"/>
              <a:ext cx="1" cy="1428"/>
            </a:xfrm>
            <a:custGeom>
              <a:avLst/>
              <a:gdLst>
                <a:gd name="T0" fmla="*/ 0 w 1"/>
                <a:gd name="T1" fmla="*/ 1428 h 1428"/>
                <a:gd name="T2" fmla="*/ 0 w 1"/>
                <a:gd name="T3" fmla="*/ 992 h 1428"/>
                <a:gd name="T4" fmla="*/ 0 w 1"/>
                <a:gd name="T5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428">
                  <a:moveTo>
                    <a:pt x="0" y="1428"/>
                  </a:moveTo>
                  <a:lnTo>
                    <a:pt x="0" y="992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131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5087" y="4329722"/>
            <a:ext cx="2124075" cy="18288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472931"/>
            <a:ext cx="1866900" cy="1819275"/>
          </a:xfrm>
          <a:prstGeom prst="rect">
            <a:avLst/>
          </a:prstGeo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5616" y="1521620"/>
            <a:ext cx="1800225" cy="365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i="1" u="sng" dirty="0">
                <a:solidFill>
                  <a:srgbClr val="0000FF"/>
                </a:solidFill>
                <a:latin typeface="+mn-lt"/>
              </a:rPr>
              <a:t>trojboký jehlan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17" y="3788106"/>
            <a:ext cx="2827901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044779" y="1716176"/>
            <a:ext cx="1800225" cy="365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i="1" u="sng" dirty="0">
                <a:solidFill>
                  <a:srgbClr val="0000FF"/>
                </a:solidFill>
                <a:latin typeface="+mn-lt"/>
              </a:rPr>
              <a:t>čtyřboký jehlan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2213" y="4321175"/>
            <a:ext cx="1800225" cy="365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i="1" u="sng" dirty="0">
                <a:solidFill>
                  <a:srgbClr val="0000FF"/>
                </a:solidFill>
                <a:latin typeface="+mn-lt"/>
              </a:rPr>
              <a:t>pětiboký jehlan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283968" y="4106862"/>
            <a:ext cx="1940494" cy="365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i="1" u="sng" dirty="0">
                <a:solidFill>
                  <a:srgbClr val="0000FF"/>
                </a:solidFill>
                <a:latin typeface="+mn-lt"/>
              </a:rPr>
              <a:t>šestiboký jehlan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328812" y="3389087"/>
            <a:ext cx="2160588" cy="365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</a:rPr>
              <a:t>podstava trojúhelník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719499" y="3283467"/>
            <a:ext cx="2295252" cy="4707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dirty="0">
                <a:latin typeface="+mn-lt"/>
              </a:rPr>
              <a:t>podstava čtyřúhelník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43382" y="6108631"/>
            <a:ext cx="2381170" cy="365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dirty="0">
                <a:latin typeface="+mn-lt"/>
              </a:rPr>
              <a:t>podstava pětiúhelník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642900" y="6291194"/>
            <a:ext cx="2448448" cy="365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dirty="0">
                <a:latin typeface="+mn-lt"/>
              </a:rPr>
              <a:t>podstava šestiúhelník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133763" y="-105286"/>
            <a:ext cx="8496943" cy="1080119"/>
            <a:chOff x="179513" y="188641"/>
            <a:chExt cx="7200799" cy="1080119"/>
          </a:xfrm>
        </p:grpSpPr>
        <p:pic>
          <p:nvPicPr>
            <p:cNvPr id="16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příklady těles</a:t>
              </a: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9156" y="1268760"/>
            <a:ext cx="1970880" cy="1949801"/>
          </a:xfrm>
          <a:prstGeom prst="rect">
            <a:avLst/>
          </a:prstGeom>
        </p:spPr>
      </p:pic>
      <p:sp>
        <p:nvSpPr>
          <p:cNvPr id="18" name="Tlačítko akce: Zpět nebo Předchozí 17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lačítko akce: Dopředu nebo Další 18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26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4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kupina 51"/>
          <p:cNvGrpSpPr/>
          <p:nvPr/>
        </p:nvGrpSpPr>
        <p:grpSpPr>
          <a:xfrm>
            <a:off x="2209625" y="5445224"/>
            <a:ext cx="6466831" cy="1152439"/>
            <a:chOff x="2209625" y="5445224"/>
            <a:chExt cx="6466831" cy="1152439"/>
          </a:xfrm>
        </p:grpSpPr>
        <p:sp useBgFill="1">
          <p:nvSpPr>
            <p:cNvPr id="100" name="TextovéPole 99"/>
            <p:cNvSpPr txBox="1"/>
            <p:nvPr/>
          </p:nvSpPr>
          <p:spPr>
            <a:xfrm>
              <a:off x="6084168" y="5445224"/>
              <a:ext cx="2592288" cy="461665"/>
            </a:xfrm>
            <a:prstGeom prst="rect">
              <a:avLst/>
            </a:prstGeom>
            <a:ln w="31750">
              <a:solidFill>
                <a:schemeClr val="accent6"/>
              </a:solidFill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i="1" dirty="0">
                  <a:solidFill>
                    <a:schemeClr val="tx1"/>
                  </a:solidFill>
                </a:rPr>
                <a:t>podstava</a:t>
              </a:r>
            </a:p>
          </p:txBody>
        </p:sp>
        <p:sp>
          <p:nvSpPr>
            <p:cNvPr id="119" name="Volný tvar 118"/>
            <p:cNvSpPr/>
            <p:nvPr/>
          </p:nvSpPr>
          <p:spPr>
            <a:xfrm rot="267625">
              <a:off x="2209625" y="5471013"/>
              <a:ext cx="3840514" cy="1126650"/>
            </a:xfrm>
            <a:custGeom>
              <a:avLst/>
              <a:gdLst>
                <a:gd name="connsiteX0" fmla="*/ 3955256 w 3955256"/>
                <a:gd name="connsiteY0" fmla="*/ 0 h 602456"/>
                <a:gd name="connsiteX1" fmla="*/ 654844 w 3955256"/>
                <a:gd name="connsiteY1" fmla="*/ 600075 h 602456"/>
                <a:gd name="connsiteX2" fmla="*/ 26194 w 3955256"/>
                <a:gd name="connsiteY2" fmla="*/ 14288 h 60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55256" h="602456">
                  <a:moveTo>
                    <a:pt x="3955256" y="0"/>
                  </a:moveTo>
                  <a:cubicBezTo>
                    <a:pt x="2632472" y="298847"/>
                    <a:pt x="1309688" y="597694"/>
                    <a:pt x="654844" y="600075"/>
                  </a:cubicBezTo>
                  <a:cubicBezTo>
                    <a:pt x="0" y="602456"/>
                    <a:pt x="13097" y="308372"/>
                    <a:pt x="26194" y="14288"/>
                  </a:cubicBezTo>
                </a:path>
              </a:pathLst>
            </a:custGeom>
            <a:ln w="31750">
              <a:solidFill>
                <a:schemeClr val="accent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4086225" y="4869160"/>
            <a:ext cx="4590231" cy="461665"/>
            <a:chOff x="4086225" y="4869160"/>
            <a:chExt cx="4590231" cy="461665"/>
          </a:xfrm>
        </p:grpSpPr>
        <p:sp useBgFill="1">
          <p:nvSpPr>
            <p:cNvPr id="99" name="TextovéPole 98"/>
            <p:cNvSpPr txBox="1"/>
            <p:nvPr/>
          </p:nvSpPr>
          <p:spPr>
            <a:xfrm>
              <a:off x="6084168" y="4869160"/>
              <a:ext cx="2592288" cy="461665"/>
            </a:xfrm>
            <a:prstGeom prst="rect">
              <a:avLst/>
            </a:prstGeom>
            <a:ln w="31750">
              <a:solidFill>
                <a:schemeClr val="accent6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i="1" dirty="0">
                  <a:solidFill>
                    <a:schemeClr val="tx1"/>
                  </a:solidFill>
                </a:rPr>
                <a:t>podstavná hrana</a:t>
              </a:r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4086225" y="5057775"/>
              <a:ext cx="2000250" cy="242888"/>
            </a:xfrm>
            <a:custGeom>
              <a:avLst/>
              <a:gdLst>
                <a:gd name="connsiteX0" fmla="*/ 2000250 w 2000250"/>
                <a:gd name="connsiteY0" fmla="*/ 0 h 242888"/>
                <a:gd name="connsiteX1" fmla="*/ 0 w 2000250"/>
                <a:gd name="connsiteY1" fmla="*/ 242888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0" h="242888">
                  <a:moveTo>
                    <a:pt x="2000250" y="0"/>
                  </a:moveTo>
                  <a:lnTo>
                    <a:pt x="0" y="242888"/>
                  </a:lnTo>
                </a:path>
              </a:pathLst>
            </a:custGeom>
            <a:ln w="3175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4572000" y="4293096"/>
            <a:ext cx="4104456" cy="507504"/>
            <a:chOff x="4572000" y="4293096"/>
            <a:chExt cx="4104456" cy="507504"/>
          </a:xfrm>
        </p:grpSpPr>
        <p:sp useBgFill="1">
          <p:nvSpPr>
            <p:cNvPr id="98" name="TextovéPole 97"/>
            <p:cNvSpPr txBox="1"/>
            <p:nvPr/>
          </p:nvSpPr>
          <p:spPr>
            <a:xfrm>
              <a:off x="6084168" y="4293096"/>
              <a:ext cx="2592288" cy="461665"/>
            </a:xfrm>
            <a:prstGeom prst="rect">
              <a:avLst/>
            </a:prstGeom>
            <a:ln w="31750">
              <a:solidFill>
                <a:schemeClr val="accent6"/>
              </a:solidFill>
              <a:rou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i="1" dirty="0">
                  <a:solidFill>
                    <a:schemeClr val="tx1"/>
                  </a:solidFill>
                </a:rPr>
                <a:t>vrchol podstavy</a:t>
              </a:r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4572000" y="4514850"/>
              <a:ext cx="1500188" cy="285750"/>
            </a:xfrm>
            <a:custGeom>
              <a:avLst/>
              <a:gdLst>
                <a:gd name="connsiteX0" fmla="*/ 1500188 w 1500188"/>
                <a:gd name="connsiteY0" fmla="*/ 0 h 285750"/>
                <a:gd name="connsiteX1" fmla="*/ 0 w 1500188"/>
                <a:gd name="connsiteY1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0188" h="285750">
                  <a:moveTo>
                    <a:pt x="1500188" y="0"/>
                  </a:moveTo>
                  <a:lnTo>
                    <a:pt x="0" y="285750"/>
                  </a:lnTo>
                </a:path>
              </a:pathLst>
            </a:custGeom>
            <a:ln w="31750">
              <a:solidFill>
                <a:schemeClr val="accent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3743325" y="3717032"/>
            <a:ext cx="4933131" cy="461665"/>
            <a:chOff x="3743325" y="3717032"/>
            <a:chExt cx="4933131" cy="461665"/>
          </a:xfrm>
        </p:grpSpPr>
        <p:sp useBgFill="1">
          <p:nvSpPr>
            <p:cNvPr id="12" name="TextovéPole 11"/>
            <p:cNvSpPr txBox="1"/>
            <p:nvPr/>
          </p:nvSpPr>
          <p:spPr>
            <a:xfrm>
              <a:off x="6084168" y="3717032"/>
              <a:ext cx="2592288" cy="461665"/>
            </a:xfrm>
            <a:prstGeom prst="rect">
              <a:avLst/>
            </a:prstGeom>
            <a:ln w="31750">
              <a:solidFill>
                <a:schemeClr val="accent6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i="1" dirty="0">
                  <a:solidFill>
                    <a:schemeClr val="tx1"/>
                  </a:solidFill>
                </a:rPr>
                <a:t>boční stěna</a:t>
              </a:r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3743325" y="3900488"/>
              <a:ext cx="2343150" cy="200025"/>
            </a:xfrm>
            <a:custGeom>
              <a:avLst/>
              <a:gdLst>
                <a:gd name="connsiteX0" fmla="*/ 2343150 w 2343150"/>
                <a:gd name="connsiteY0" fmla="*/ 0 h 200025"/>
                <a:gd name="connsiteX1" fmla="*/ 0 w 234315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50" h="200025">
                  <a:moveTo>
                    <a:pt x="2343150" y="0"/>
                  </a:moveTo>
                  <a:lnTo>
                    <a:pt x="0" y="200025"/>
                  </a:lnTo>
                </a:path>
              </a:pathLst>
            </a:custGeom>
            <a:ln w="3175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3571875" y="3140968"/>
            <a:ext cx="5104581" cy="461665"/>
            <a:chOff x="3571875" y="3140968"/>
            <a:chExt cx="5104581" cy="461665"/>
          </a:xfrm>
        </p:grpSpPr>
        <p:sp useBgFill="1">
          <p:nvSpPr>
            <p:cNvPr id="101" name="TextovéPole 100"/>
            <p:cNvSpPr txBox="1"/>
            <p:nvPr/>
          </p:nvSpPr>
          <p:spPr>
            <a:xfrm>
              <a:off x="6084168" y="3140968"/>
              <a:ext cx="2592288" cy="461665"/>
            </a:xfrm>
            <a:prstGeom prst="rect">
              <a:avLst/>
            </a:prstGeom>
            <a:ln w="31750">
              <a:solidFill>
                <a:schemeClr val="accent6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i="1" dirty="0">
                  <a:solidFill>
                    <a:schemeClr val="tx1"/>
                  </a:solidFill>
                </a:rPr>
                <a:t>boční hrana</a:t>
              </a:r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3571875" y="3343275"/>
              <a:ext cx="2514600" cy="100013"/>
            </a:xfrm>
            <a:custGeom>
              <a:avLst/>
              <a:gdLst>
                <a:gd name="connsiteX0" fmla="*/ 2514600 w 2514600"/>
                <a:gd name="connsiteY0" fmla="*/ 0 h 100013"/>
                <a:gd name="connsiteX1" fmla="*/ 0 w 2514600"/>
                <a:gd name="connsiteY1" fmla="*/ 100013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4600" h="100013">
                  <a:moveTo>
                    <a:pt x="2514600" y="0"/>
                  </a:moveTo>
                  <a:lnTo>
                    <a:pt x="0" y="100013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  <a:headEnd type="triangl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6" name="Skupina 45"/>
          <p:cNvGrpSpPr/>
          <p:nvPr/>
        </p:nvGrpSpPr>
        <p:grpSpPr>
          <a:xfrm>
            <a:off x="2700338" y="2564904"/>
            <a:ext cx="5976118" cy="606921"/>
            <a:chOff x="2700338" y="2564904"/>
            <a:chExt cx="5976118" cy="606921"/>
          </a:xfrm>
        </p:grpSpPr>
        <p:sp useBgFill="1">
          <p:nvSpPr>
            <p:cNvPr id="102" name="TextovéPole 101"/>
            <p:cNvSpPr txBox="1"/>
            <p:nvPr/>
          </p:nvSpPr>
          <p:spPr>
            <a:xfrm>
              <a:off x="6084168" y="2564904"/>
              <a:ext cx="2592288" cy="461665"/>
            </a:xfrm>
            <a:prstGeom prst="rect">
              <a:avLst/>
            </a:prstGeom>
            <a:ln w="31750" cap="rnd">
              <a:solidFill>
                <a:schemeClr val="accent6"/>
              </a:solidFill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i="1" dirty="0">
                  <a:solidFill>
                    <a:schemeClr val="tx1"/>
                  </a:solidFill>
                </a:rPr>
                <a:t>výška</a:t>
              </a:r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2700338" y="2757488"/>
              <a:ext cx="3386137" cy="414337"/>
            </a:xfrm>
            <a:custGeom>
              <a:avLst/>
              <a:gdLst>
                <a:gd name="connsiteX0" fmla="*/ 3386137 w 3386137"/>
                <a:gd name="connsiteY0" fmla="*/ 0 h 414337"/>
                <a:gd name="connsiteX1" fmla="*/ 0 w 3386137"/>
                <a:gd name="connsiteY1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6137" h="414337">
                  <a:moveTo>
                    <a:pt x="3386137" y="0"/>
                  </a:moveTo>
                  <a:lnTo>
                    <a:pt x="0" y="414337"/>
                  </a:lnTo>
                </a:path>
              </a:pathLst>
            </a:custGeom>
            <a:ln w="3175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2728913" y="1988840"/>
            <a:ext cx="5947543" cy="461665"/>
            <a:chOff x="2728913" y="1988840"/>
            <a:chExt cx="5947543" cy="461665"/>
          </a:xfrm>
        </p:grpSpPr>
        <p:sp useBgFill="1">
          <p:nvSpPr>
            <p:cNvPr id="103" name="TextovéPole 102"/>
            <p:cNvSpPr txBox="1"/>
            <p:nvPr/>
          </p:nvSpPr>
          <p:spPr>
            <a:xfrm>
              <a:off x="6084168" y="1988840"/>
              <a:ext cx="2592288" cy="461665"/>
            </a:xfrm>
            <a:prstGeom prst="rect">
              <a:avLst/>
            </a:prstGeom>
            <a:ln w="31750">
              <a:solidFill>
                <a:schemeClr val="accent6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i="1" dirty="0">
                  <a:solidFill>
                    <a:schemeClr val="tx1"/>
                  </a:solidFill>
                </a:rPr>
                <a:t>hlavní vrchol</a:t>
              </a:r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2728913" y="2185988"/>
              <a:ext cx="3357562" cy="100012"/>
            </a:xfrm>
            <a:custGeom>
              <a:avLst/>
              <a:gdLst>
                <a:gd name="connsiteX0" fmla="*/ 3357562 w 3357562"/>
                <a:gd name="connsiteY0" fmla="*/ 0 h 100012"/>
                <a:gd name="connsiteX1" fmla="*/ 0 w 3357562"/>
                <a:gd name="connsiteY1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7562" h="100012">
                  <a:moveTo>
                    <a:pt x="3357562" y="0"/>
                  </a:moveTo>
                  <a:lnTo>
                    <a:pt x="0" y="100012"/>
                  </a:lnTo>
                </a:path>
              </a:pathLst>
            </a:custGeom>
            <a:ln w="31750">
              <a:solidFill>
                <a:schemeClr val="accent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3" name="Skupina 52"/>
          <p:cNvGrpSpPr/>
          <p:nvPr/>
        </p:nvGrpSpPr>
        <p:grpSpPr>
          <a:xfrm>
            <a:off x="467544" y="1700808"/>
            <a:ext cx="4536504" cy="4494113"/>
            <a:chOff x="467544" y="1700808"/>
            <a:chExt cx="4536504" cy="4494113"/>
          </a:xfrm>
        </p:grpSpPr>
        <p:grpSp>
          <p:nvGrpSpPr>
            <p:cNvPr id="97" name="Skupina 96"/>
            <p:cNvGrpSpPr/>
            <p:nvPr/>
          </p:nvGrpSpPr>
          <p:grpSpPr>
            <a:xfrm>
              <a:off x="899592" y="2276872"/>
              <a:ext cx="3686696" cy="3528393"/>
              <a:chOff x="1907704" y="2276872"/>
              <a:chExt cx="3686696" cy="3528393"/>
            </a:xfrm>
          </p:grpSpPr>
          <p:cxnSp>
            <p:nvCxnSpPr>
              <p:cNvPr id="22" name="Přímá spojovací čára 21"/>
              <p:cNvCxnSpPr/>
              <p:nvPr/>
            </p:nvCxnSpPr>
            <p:spPr>
              <a:xfrm>
                <a:off x="1907704" y="5805264"/>
                <a:ext cx="2736304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čára 22"/>
              <p:cNvCxnSpPr/>
              <p:nvPr/>
            </p:nvCxnSpPr>
            <p:spPr>
              <a:xfrm flipV="1">
                <a:off x="2771800" y="4787627"/>
                <a:ext cx="2822600" cy="9525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čára 26"/>
              <p:cNvCxnSpPr/>
              <p:nvPr/>
            </p:nvCxnSpPr>
            <p:spPr>
              <a:xfrm flipV="1">
                <a:off x="1907704" y="4797152"/>
                <a:ext cx="864096" cy="1008113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čára 29"/>
              <p:cNvCxnSpPr/>
              <p:nvPr/>
            </p:nvCxnSpPr>
            <p:spPr>
              <a:xfrm flipV="1">
                <a:off x="4644008" y="4797152"/>
                <a:ext cx="936104" cy="1008112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 flipV="1">
                <a:off x="1907704" y="4797152"/>
                <a:ext cx="3672408" cy="10081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ovací čára 35"/>
              <p:cNvCxnSpPr/>
              <p:nvPr/>
            </p:nvCxnSpPr>
            <p:spPr>
              <a:xfrm>
                <a:off x="2771800" y="4797152"/>
                <a:ext cx="1872208" cy="10081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ovací čára 39"/>
              <p:cNvCxnSpPr/>
              <p:nvPr/>
            </p:nvCxnSpPr>
            <p:spPr>
              <a:xfrm flipV="1">
                <a:off x="3707904" y="2276872"/>
                <a:ext cx="0" cy="302433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ovací čára 40"/>
              <p:cNvCxnSpPr/>
              <p:nvPr/>
            </p:nvCxnSpPr>
            <p:spPr>
              <a:xfrm flipV="1">
                <a:off x="1907704" y="2276872"/>
                <a:ext cx="1800200" cy="352839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čára 44"/>
              <p:cNvCxnSpPr/>
              <p:nvPr/>
            </p:nvCxnSpPr>
            <p:spPr>
              <a:xfrm>
                <a:off x="3707904" y="2276872"/>
                <a:ext cx="936104" cy="352839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ovací čára 48"/>
              <p:cNvCxnSpPr/>
              <p:nvPr/>
            </p:nvCxnSpPr>
            <p:spPr>
              <a:xfrm>
                <a:off x="3707904" y="2276872"/>
                <a:ext cx="1872208" cy="252028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ovací čára 53"/>
              <p:cNvCxnSpPr/>
              <p:nvPr/>
            </p:nvCxnSpPr>
            <p:spPr>
              <a:xfrm flipV="1">
                <a:off x="2771800" y="2276872"/>
                <a:ext cx="936104" cy="252028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8" name="TextovéPole 127"/>
            <p:cNvSpPr txBox="1"/>
            <p:nvPr/>
          </p:nvSpPr>
          <p:spPr>
            <a:xfrm>
              <a:off x="2555776" y="170080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129" name="TextovéPole 128"/>
            <p:cNvSpPr txBox="1"/>
            <p:nvPr/>
          </p:nvSpPr>
          <p:spPr>
            <a:xfrm>
              <a:off x="2339752" y="386104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130" name="TextovéPole 129"/>
            <p:cNvSpPr txBox="1"/>
            <p:nvPr/>
          </p:nvSpPr>
          <p:spPr>
            <a:xfrm>
              <a:off x="4427984" y="4797152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131" name="TextovéPole 130"/>
            <p:cNvSpPr txBox="1"/>
            <p:nvPr/>
          </p:nvSpPr>
          <p:spPr>
            <a:xfrm>
              <a:off x="3635896" y="5733256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132" name="TextovéPole 131"/>
            <p:cNvSpPr txBox="1"/>
            <p:nvPr/>
          </p:nvSpPr>
          <p:spPr>
            <a:xfrm>
              <a:off x="467544" y="5661248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133" name="TextovéPole 132"/>
            <p:cNvSpPr txBox="1"/>
            <p:nvPr/>
          </p:nvSpPr>
          <p:spPr>
            <a:xfrm>
              <a:off x="1547664" y="4869160"/>
              <a:ext cx="5760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omic Sans MS" pitchFamily="66" charset="0"/>
                </a:rPr>
                <a:t>D</a:t>
              </a: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-108520" y="0"/>
            <a:ext cx="9073008" cy="1591600"/>
            <a:chOff x="179513" y="188641"/>
            <a:chExt cx="7200799" cy="1591600"/>
          </a:xfrm>
        </p:grpSpPr>
        <p:pic>
          <p:nvPicPr>
            <p:cNvPr id="38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1547664" y="456802"/>
              <a:ext cx="58326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Pravidelný čtyřboký jehlan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1047334" y="940852"/>
            <a:ext cx="7147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Má čtvercovou podstavu a boční stěny jsou shodné rovnoramenné trojúhelníky.</a:t>
            </a:r>
          </a:p>
        </p:txBody>
      </p:sp>
      <p:sp>
        <p:nvSpPr>
          <p:cNvPr id="42" name="Tlačítko akce: Zpět nebo Předchozí 4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lačítko akce: Dopředu nebo Další 4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776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8398" y="89337"/>
            <a:ext cx="9073008" cy="1080119"/>
            <a:chOff x="179513" y="188641"/>
            <a:chExt cx="7200799" cy="1080119"/>
          </a:xfrm>
        </p:grpSpPr>
        <p:pic>
          <p:nvPicPr>
            <p:cNvPr id="15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Pravidelný trojboký jehlan</a:t>
              </a:r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3791589" y="5162256"/>
            <a:ext cx="1454542" cy="1433622"/>
            <a:chOff x="320" y="1064"/>
            <a:chExt cx="1519" cy="1432"/>
          </a:xfrm>
        </p:grpSpPr>
        <p:sp>
          <p:nvSpPr>
            <p:cNvPr id="18" name="Freeform 3"/>
            <p:cNvSpPr>
              <a:spLocks/>
            </p:cNvSpPr>
            <p:nvPr/>
          </p:nvSpPr>
          <p:spPr bwMode="auto">
            <a:xfrm>
              <a:off x="320" y="2058"/>
              <a:ext cx="760" cy="438"/>
            </a:xfrm>
            <a:custGeom>
              <a:avLst/>
              <a:gdLst>
                <a:gd name="T0" fmla="*/ 1 w 760"/>
                <a:gd name="T1" fmla="*/ 0 h 438"/>
                <a:gd name="T2" fmla="*/ 759 w 760"/>
                <a:gd name="T3" fmla="*/ 0 h 438"/>
                <a:gd name="T4" fmla="*/ 759 w 760"/>
                <a:gd name="T5" fmla="*/ 436 h 438"/>
                <a:gd name="T6" fmla="*/ 759 w 760"/>
                <a:gd name="T7" fmla="*/ 437 h 438"/>
                <a:gd name="T8" fmla="*/ 0 w 760"/>
                <a:gd name="T9" fmla="*/ 0 h 438"/>
                <a:gd name="T10" fmla="*/ 1 w 760"/>
                <a:gd name="T11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0" h="438">
                  <a:moveTo>
                    <a:pt x="1" y="0"/>
                  </a:moveTo>
                  <a:lnTo>
                    <a:pt x="759" y="0"/>
                  </a:lnTo>
                  <a:lnTo>
                    <a:pt x="759" y="436"/>
                  </a:lnTo>
                  <a:lnTo>
                    <a:pt x="759" y="437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Freeform 4"/>
            <p:cNvSpPr>
              <a:spLocks/>
            </p:cNvSpPr>
            <p:nvPr/>
          </p:nvSpPr>
          <p:spPr bwMode="auto">
            <a:xfrm>
              <a:off x="321" y="1067"/>
              <a:ext cx="759" cy="992"/>
            </a:xfrm>
            <a:custGeom>
              <a:avLst/>
              <a:gdLst>
                <a:gd name="T0" fmla="*/ 758 w 759"/>
                <a:gd name="T1" fmla="*/ 991 h 992"/>
                <a:gd name="T2" fmla="*/ 0 w 759"/>
                <a:gd name="T3" fmla="*/ 991 h 992"/>
                <a:gd name="T4" fmla="*/ 758 w 759"/>
                <a:gd name="T5" fmla="*/ 0 h 992"/>
                <a:gd name="T6" fmla="*/ 758 w 759"/>
                <a:gd name="T7" fmla="*/ 991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9" h="992">
                  <a:moveTo>
                    <a:pt x="758" y="991"/>
                  </a:moveTo>
                  <a:lnTo>
                    <a:pt x="0" y="991"/>
                  </a:lnTo>
                  <a:lnTo>
                    <a:pt x="758" y="0"/>
                  </a:lnTo>
                  <a:lnTo>
                    <a:pt x="758" y="991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079" y="1067"/>
              <a:ext cx="760" cy="992"/>
            </a:xfrm>
            <a:custGeom>
              <a:avLst/>
              <a:gdLst>
                <a:gd name="T0" fmla="*/ 0 w 760"/>
                <a:gd name="T1" fmla="*/ 0 h 992"/>
                <a:gd name="T2" fmla="*/ 759 w 760"/>
                <a:gd name="T3" fmla="*/ 990 h 992"/>
                <a:gd name="T4" fmla="*/ 0 w 760"/>
                <a:gd name="T5" fmla="*/ 991 h 992"/>
                <a:gd name="T6" fmla="*/ 0 w 760"/>
                <a:gd name="T7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0" h="992">
                  <a:moveTo>
                    <a:pt x="0" y="0"/>
                  </a:moveTo>
                  <a:lnTo>
                    <a:pt x="759" y="990"/>
                  </a:lnTo>
                  <a:lnTo>
                    <a:pt x="0" y="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079" y="2057"/>
              <a:ext cx="760" cy="438"/>
            </a:xfrm>
            <a:custGeom>
              <a:avLst/>
              <a:gdLst>
                <a:gd name="T0" fmla="*/ 0 w 760"/>
                <a:gd name="T1" fmla="*/ 1 h 438"/>
                <a:gd name="T2" fmla="*/ 759 w 760"/>
                <a:gd name="T3" fmla="*/ 0 h 438"/>
                <a:gd name="T4" fmla="*/ 0 w 760"/>
                <a:gd name="T5" fmla="*/ 437 h 438"/>
                <a:gd name="T6" fmla="*/ 0 w 760"/>
                <a:gd name="T7" fmla="*/ 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0" h="438">
                  <a:moveTo>
                    <a:pt x="0" y="1"/>
                  </a:moveTo>
                  <a:lnTo>
                    <a:pt x="759" y="0"/>
                  </a:lnTo>
                  <a:lnTo>
                    <a:pt x="0" y="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FF"/>
            </a:solidFill>
            <a:ln w="0" cap="flat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20" y="2058"/>
              <a:ext cx="1518" cy="437"/>
            </a:xfrm>
            <a:custGeom>
              <a:avLst/>
              <a:gdLst>
                <a:gd name="T0" fmla="*/ 1518 w 1518"/>
                <a:gd name="T1" fmla="*/ 0 h 437"/>
                <a:gd name="T2" fmla="*/ 759 w 1518"/>
                <a:gd name="T3" fmla="*/ 436 h 437"/>
                <a:gd name="T4" fmla="*/ 759 w 1518"/>
                <a:gd name="T5" fmla="*/ 437 h 437"/>
                <a:gd name="T6" fmla="*/ 0 w 1518"/>
                <a:gd name="T7" fmla="*/ 0 h 437"/>
                <a:gd name="T8" fmla="*/ 1 w 1518"/>
                <a:gd name="T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8" h="437">
                  <a:moveTo>
                    <a:pt x="1518" y="0"/>
                  </a:moveTo>
                  <a:lnTo>
                    <a:pt x="759" y="436"/>
                  </a:lnTo>
                  <a:lnTo>
                    <a:pt x="759" y="437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20" y="1066"/>
              <a:ext cx="759" cy="992"/>
            </a:xfrm>
            <a:custGeom>
              <a:avLst/>
              <a:gdLst>
                <a:gd name="T0" fmla="*/ 759 w 759"/>
                <a:gd name="T1" fmla="*/ 0 h 992"/>
                <a:gd name="T2" fmla="*/ 1 w 759"/>
                <a:gd name="T3" fmla="*/ 992 h 992"/>
                <a:gd name="T4" fmla="*/ 0 w 759"/>
                <a:gd name="T5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9" h="992">
                  <a:moveTo>
                    <a:pt x="759" y="0"/>
                  </a:moveTo>
                  <a:lnTo>
                    <a:pt x="1" y="992"/>
                  </a:lnTo>
                  <a:lnTo>
                    <a:pt x="0" y="99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1072" y="1064"/>
              <a:ext cx="760" cy="9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1079" y="1066"/>
              <a:ext cx="1" cy="1428"/>
            </a:xfrm>
            <a:custGeom>
              <a:avLst/>
              <a:gdLst>
                <a:gd name="T0" fmla="*/ 0 w 1"/>
                <a:gd name="T1" fmla="*/ 1428 h 1428"/>
                <a:gd name="T2" fmla="*/ 0 w 1"/>
                <a:gd name="T3" fmla="*/ 992 h 1428"/>
                <a:gd name="T4" fmla="*/ 0 w 1"/>
                <a:gd name="T5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428">
                  <a:moveTo>
                    <a:pt x="0" y="1428"/>
                  </a:moveTo>
                  <a:lnTo>
                    <a:pt x="0" y="992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69171" y="1874624"/>
            <a:ext cx="53949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dirty="0">
                <a:solidFill>
                  <a:srgbClr val="422C16"/>
                </a:solidFill>
                <a:latin typeface="+mn-lt"/>
              </a:rPr>
              <a:t>Povrch je složen ze 4 rovnostranných trojúhelníků.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614178" y="2564904"/>
            <a:ext cx="4069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dirty="0">
                <a:solidFill>
                  <a:srgbClr val="422C16"/>
                </a:solidFill>
                <a:latin typeface="+mn-lt"/>
              </a:rPr>
              <a:t>Délky všech hran tělesa jsou shodné.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903949" y="3573016"/>
            <a:ext cx="336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i="1" u="sng" dirty="0">
                <a:solidFill>
                  <a:srgbClr val="422C16"/>
                </a:solidFill>
                <a:latin typeface="+mn-lt"/>
              </a:rPr>
              <a:t>podstava:</a:t>
            </a:r>
            <a:r>
              <a:rPr lang="cs-CZ" altLang="cs-CZ" sz="2000" i="1" dirty="0">
                <a:solidFill>
                  <a:srgbClr val="422C16"/>
                </a:solidFill>
                <a:latin typeface="+mn-lt"/>
              </a:rPr>
              <a:t> rovnostranný trojúhelník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903949" y="4280902"/>
            <a:ext cx="4023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i="1" u="sng" dirty="0">
                <a:solidFill>
                  <a:srgbClr val="422C16"/>
                </a:solidFill>
                <a:latin typeface="+mn-lt"/>
              </a:rPr>
              <a:t>plášť:</a:t>
            </a:r>
            <a:r>
              <a:rPr lang="cs-CZ" altLang="cs-CZ" sz="2000" i="1" dirty="0">
                <a:solidFill>
                  <a:srgbClr val="422C16"/>
                </a:solidFill>
                <a:latin typeface="+mn-lt"/>
              </a:rPr>
              <a:t> 3 shodné rovnostranné trojúhelníky</a:t>
            </a:r>
          </a:p>
        </p:txBody>
      </p:sp>
      <p:pic>
        <p:nvPicPr>
          <p:cNvPr id="1026" name="Picture 2" descr="https://upload.wikimedia.org/wikipedia/commons/7/70/Tetrahedr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53" y="2654504"/>
            <a:ext cx="2438400" cy="2438400"/>
          </a:xfrm>
          <a:prstGeom prst="rect">
            <a:avLst/>
          </a:prstGeom>
          <a:noFill/>
          <a:ln w="317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0" y="3208208"/>
            <a:ext cx="2200275" cy="2076450"/>
          </a:xfrm>
          <a:prstGeom prst="rect">
            <a:avLst/>
          </a:prstGeom>
          <a:noFill/>
          <a:ln w="317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59732" y="1202543"/>
            <a:ext cx="601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>
                <a:solidFill>
                  <a:srgbClr val="002060"/>
                </a:solidFill>
              </a:rPr>
              <a:t>= ČTYŘSTĚN = TETRAEDR</a:t>
            </a:r>
          </a:p>
        </p:txBody>
      </p:sp>
    </p:spTree>
    <p:extLst>
      <p:ext uri="{BB962C8B-B14F-4D97-AF65-F5344CB8AC3E}">
        <p14:creationId xmlns:p14="http://schemas.microsoft.com/office/powerpoint/2010/main" val="364204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6" grpId="0"/>
      <p:bldP spid="27" grpId="0"/>
      <p:bldP spid="30" grpId="0"/>
      <p:bldP spid="3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79513" y="188641"/>
            <a:ext cx="7200799" cy="1080119"/>
            <a:chOff x="179513" y="188641"/>
            <a:chExt cx="7200799" cy="1080119"/>
          </a:xfrm>
        </p:grpSpPr>
        <p:pic>
          <p:nvPicPr>
            <p:cNvPr id="2229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1547664" y="456802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síť tělesa</a:t>
              </a:r>
            </a:p>
          </p:txBody>
        </p:sp>
      </p:grpSp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3" y="1930582"/>
            <a:ext cx="9162553" cy="458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90043" y="1122484"/>
            <a:ext cx="8424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cs-CZ" altLang="cs-CZ" sz="2400" dirty="0">
                <a:latin typeface="+mn-lt"/>
              </a:rPr>
              <a:t>Síť jehlanu je složena ze všech jeho stěn. Z vystřižené sítě můžeme složit model jehlanu.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4044591" y="4639870"/>
            <a:ext cx="4640262" cy="1809750"/>
            <a:chOff x="4044591" y="4639870"/>
            <a:chExt cx="4640262" cy="1809750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430728" y="5298682"/>
              <a:ext cx="1254125" cy="42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 dirty="0">
                  <a:latin typeface="Times New Roman" panose="02020603050405020304" pitchFamily="18" charset="0"/>
                </a:rPr>
                <a:t>podstava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6521091" y="5724132"/>
              <a:ext cx="1266825" cy="1793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044591" y="5359007"/>
              <a:ext cx="3206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 dirty="0"/>
                <a:t>b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5138378" y="6084495"/>
              <a:ext cx="3063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a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265378" y="4639870"/>
              <a:ext cx="3063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 dirty="0"/>
                <a:t>a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6344878" y="5359007"/>
              <a:ext cx="3206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b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829713" y="2030598"/>
            <a:ext cx="5484105" cy="2718832"/>
            <a:chOff x="3016250" y="720725"/>
            <a:chExt cx="5622925" cy="2879725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3016250" y="1014413"/>
              <a:ext cx="2024063" cy="42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 dirty="0">
                  <a:latin typeface="Times New Roman" panose="02020603050405020304" pitchFamily="18" charset="0"/>
                </a:rPr>
                <a:t>rozvinutý plášť</a:t>
              </a: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3779838" y="1439863"/>
              <a:ext cx="720725" cy="1793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8332788" y="1795463"/>
              <a:ext cx="3063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a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7239000" y="3060700"/>
              <a:ext cx="3206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b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600450" y="3235325"/>
              <a:ext cx="3206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 dirty="0"/>
                <a:t>b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4732338" y="1974850"/>
              <a:ext cx="3063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c</a:t>
              </a: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940425" y="1979613"/>
              <a:ext cx="3063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c</a:t>
              </a: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3652838" y="1619250"/>
              <a:ext cx="3063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c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6892925" y="1619250"/>
              <a:ext cx="306388" cy="53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c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7380288" y="720725"/>
              <a:ext cx="306387" cy="53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c</a:t>
              </a: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1245941" y="5981104"/>
            <a:ext cx="2375853" cy="888924"/>
            <a:chOff x="1245941" y="5981104"/>
            <a:chExt cx="2375853" cy="888924"/>
          </a:xfrm>
        </p:grpSpPr>
        <p:grpSp>
          <p:nvGrpSpPr>
            <p:cNvPr id="15" name="Skupina 14"/>
            <p:cNvGrpSpPr/>
            <p:nvPr/>
          </p:nvGrpSpPr>
          <p:grpSpPr>
            <a:xfrm>
              <a:off x="1730219" y="6223297"/>
              <a:ext cx="1891575" cy="646731"/>
              <a:chOff x="1730219" y="6223297"/>
              <a:chExt cx="1891575" cy="646731"/>
            </a:xfrm>
          </p:grpSpPr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 flipH="1" flipV="1">
                <a:off x="1730219" y="6223297"/>
                <a:ext cx="697666" cy="4823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Text Box 9"/>
              <p:cNvSpPr txBox="1">
                <a:spLocks noChangeArrowheads="1"/>
              </p:cNvSpPr>
              <p:nvPr/>
            </p:nvSpPr>
            <p:spPr bwMode="auto">
              <a:xfrm>
                <a:off x="2367669" y="6444578"/>
                <a:ext cx="1254125" cy="425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cs-CZ" altLang="cs-CZ" sz="2200" b="1" dirty="0">
                    <a:latin typeface="Times New Roman" panose="02020603050405020304" pitchFamily="18" charset="0"/>
                  </a:rPr>
                  <a:t>podstava</a:t>
                </a:r>
              </a:p>
            </p:txBody>
          </p:sp>
        </p:grp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1245941" y="6166842"/>
              <a:ext cx="3063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a</a:t>
              </a: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2673103" y="5981104"/>
              <a:ext cx="3206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 dirty="0"/>
                <a:t>b</a:t>
              </a:r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469243" y="2761044"/>
            <a:ext cx="2879725" cy="2705100"/>
            <a:chOff x="360363" y="1619250"/>
            <a:chExt cx="2879725" cy="2705100"/>
          </a:xfrm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720725" y="2339975"/>
              <a:ext cx="539750" cy="16192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360363" y="1619250"/>
              <a:ext cx="2879725" cy="72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 dirty="0">
                  <a:latin typeface="Times New Roman" panose="02020603050405020304" pitchFamily="18" charset="0"/>
                </a:rPr>
                <a:t>plášť - </a:t>
              </a:r>
            </a:p>
            <a:p>
              <a:pPr>
                <a:buClrTx/>
                <a:buFontTx/>
                <a:buNone/>
              </a:pPr>
              <a:r>
                <a:rPr lang="cs-CZ" altLang="cs-CZ" b="1" dirty="0">
                  <a:latin typeface="Times New Roman" panose="02020603050405020304" pitchFamily="18" charset="0"/>
                </a:rPr>
                <a:t>složen ze všech bočních stěn</a:t>
              </a: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773113" y="3779838"/>
              <a:ext cx="306387" cy="544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 dirty="0"/>
                <a:t>c</a:t>
              </a:r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1800225" y="3600450"/>
              <a:ext cx="3063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c</a:t>
              </a:r>
            </a:p>
          </p:txBody>
        </p:sp>
        <p:sp>
          <p:nvSpPr>
            <p:cNvPr id="48" name="Text Box 23"/>
            <p:cNvSpPr txBox="1">
              <a:spLocks noChangeArrowheads="1"/>
            </p:cNvSpPr>
            <p:nvPr/>
          </p:nvSpPr>
          <p:spPr bwMode="auto">
            <a:xfrm>
              <a:off x="2339975" y="3414713"/>
              <a:ext cx="3063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c</a:t>
              </a: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1312863" y="3779838"/>
              <a:ext cx="3063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b="1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76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79513" y="188641"/>
            <a:ext cx="8856982" cy="1080119"/>
            <a:chOff x="179513" y="188641"/>
            <a:chExt cx="7114444" cy="1080119"/>
          </a:xfrm>
        </p:grpSpPr>
        <p:pic>
          <p:nvPicPr>
            <p:cNvPr id="10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241781" y="476672"/>
              <a:ext cx="6052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Jehlan – síť tělesa – příklad:</a:t>
              </a:r>
            </a:p>
          </p:txBody>
        </p:sp>
      </p:grpSp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0" y="126876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cs-CZ" altLang="cs-CZ" sz="2400" b="1" dirty="0">
                <a:latin typeface="+mn-lt"/>
              </a:rPr>
              <a:t>Sestroj síť  pravidelného čtyřbokého jehlanu, jehož podstavná hrana má délku 26mm a délka boční hrany je 42mm.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405" y="2099757"/>
            <a:ext cx="7100979" cy="444116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4335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79513" y="188641"/>
            <a:ext cx="8703606" cy="1080119"/>
            <a:chOff x="179513" y="188641"/>
            <a:chExt cx="6853233" cy="1080119"/>
          </a:xfrm>
        </p:grpSpPr>
        <p:pic>
          <p:nvPicPr>
            <p:cNvPr id="10" name="Picture 181" descr="http://program.autiste.cz/images/aplikace/matematika/geometrie/350x350/jehl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1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200098" y="332656"/>
              <a:ext cx="583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i="1" u="sng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Čtyřstěn = tetraedr – síť</a:t>
              </a:r>
            </a:p>
          </p:txBody>
        </p:sp>
      </p:grpSp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1043608" cy="332656"/>
          </a:xfrm>
          <a:prstGeom prst="actionButtonBackPrevio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115616" cy="332656"/>
          </a:xfrm>
          <a:prstGeom prst="actionButtonForwardNex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http://womanadvice.ru/sites/default/files/kak_skleit_tetraedr_iz_buma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762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1556792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u="sng" dirty="0"/>
              <a:t>Příklad:</a:t>
            </a:r>
            <a:r>
              <a:rPr lang="cs-CZ" sz="2800" dirty="0"/>
              <a:t> Zkus si vyrobit model pravidelného čtyřstěnu </a:t>
            </a:r>
            <a:r>
              <a:rPr lang="cs-CZ" sz="2800" dirty="0">
                <a:sym typeface="Wingdings" panose="05000000000000000000" pitchFamily="2" charset="2"/>
              </a:rPr>
              <a:t>.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3" y="3699346"/>
            <a:ext cx="2736304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/>
              <a:t>Přehyby </a:t>
            </a:r>
          </a:p>
          <a:p>
            <a:pPr algn="ctr"/>
            <a:r>
              <a:rPr lang="cs-CZ" sz="2400" i="1" dirty="0"/>
              <a:t> slouží k slepení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2915816" y="3212976"/>
            <a:ext cx="4824535" cy="2502594"/>
            <a:chOff x="2915817" y="3212976"/>
            <a:chExt cx="4248472" cy="2502594"/>
          </a:xfrm>
        </p:grpSpPr>
        <p:cxnSp>
          <p:nvCxnSpPr>
            <p:cNvPr id="5" name="Přímá spojnice se šipkou 4"/>
            <p:cNvCxnSpPr>
              <a:stCxn id="3" idx="3"/>
            </p:cNvCxnSpPr>
            <p:nvPr/>
          </p:nvCxnSpPr>
          <p:spPr>
            <a:xfrm flipV="1">
              <a:off x="2915818" y="3212976"/>
              <a:ext cx="2346171" cy="901869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>
              <a:stCxn id="3" idx="3"/>
            </p:cNvCxnSpPr>
            <p:nvPr/>
          </p:nvCxnSpPr>
          <p:spPr>
            <a:xfrm>
              <a:off x="2915817" y="4114845"/>
              <a:ext cx="2016224" cy="1600725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>
              <a:stCxn id="3" idx="3"/>
            </p:cNvCxnSpPr>
            <p:nvPr/>
          </p:nvCxnSpPr>
          <p:spPr>
            <a:xfrm>
              <a:off x="2915817" y="4114845"/>
              <a:ext cx="4248472" cy="14213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766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6494</TotalTime>
  <Words>1046</Words>
  <Application>Microsoft Office PowerPoint</Application>
  <PresentationFormat>Předvádění na obrazovce (4:3)</PresentationFormat>
  <Paragraphs>254</Paragraphs>
  <Slides>25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Times New Roman</vt:lpstr>
      <vt:lpstr>Diseño predeterminado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Lenítko</cp:lastModifiedBy>
  <cp:revision>844</cp:revision>
  <dcterms:created xsi:type="dcterms:W3CDTF">2010-05-23T14:28:12Z</dcterms:created>
  <dcterms:modified xsi:type="dcterms:W3CDTF">2020-03-15T17:35:34Z</dcterms:modified>
</cp:coreProperties>
</file>